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9144000"/>
  <p:notesSz cx="6997700" cy="9271000"/>
  <p:embeddedFontLst>
    <p:embeddedFont>
      <p:font typeface="Questrial"/>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Questrial-regular.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32123" cy="46355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1pPr>
            <a:lvl2pPr indent="0" lvl="1" marL="4572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2pPr>
            <a:lvl3pPr indent="0" lvl="2" marL="914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3pPr>
            <a:lvl4pPr indent="0" lvl="3" marL="13716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4pPr>
            <a:lvl5pPr indent="0" lvl="4" marL="1828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5pPr>
            <a:lvl6pPr indent="0" lvl="5" marL="2286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6pPr>
            <a:lvl7pPr indent="0" lvl="6" marL="3200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7pPr>
            <a:lvl8pPr indent="0" lvl="7" marL="4572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8pPr>
            <a:lvl9pPr indent="0" lvl="8" marL="6400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9pPr>
          </a:lstStyle>
          <a:p/>
        </p:txBody>
      </p:sp>
      <p:sp>
        <p:nvSpPr>
          <p:cNvPr id="4" name="Shape 4"/>
          <p:cNvSpPr txBox="1"/>
          <p:nvPr>
            <p:ph idx="10" type="dt"/>
          </p:nvPr>
        </p:nvSpPr>
        <p:spPr>
          <a:xfrm>
            <a:off x="3963987" y="0"/>
            <a:ext cx="3032123" cy="463550"/>
          </a:xfrm>
          <a:prstGeom prst="rect">
            <a:avLst/>
          </a:prstGeom>
          <a:noFill/>
          <a:ln>
            <a:noFill/>
          </a:ln>
        </p:spPr>
        <p:txBody>
          <a:bodyPr anchorCtr="0" anchor="t" bIns="91425" lIns="91425" rIns="91425" tIns="91425"/>
          <a:lstStyle>
            <a:lvl1pPr indent="0" lvl="0" marL="0" marR="0" rtl="0" algn="r">
              <a:lnSpc>
                <a:spcPct val="100000"/>
              </a:lnSpc>
              <a:spcBef>
                <a:spcPts val="0"/>
              </a:spcBef>
              <a:spcAft>
                <a:spcPts val="0"/>
              </a:spcAft>
              <a:buClr>
                <a:srgbClr val="000000"/>
              </a:buClr>
              <a:buFont typeface="Calibri"/>
              <a:buNone/>
              <a:defRPr b="0" i="0" sz="1200" u="none" cap="none" strike="noStrike">
                <a:solidFill>
                  <a:srgbClr val="000000"/>
                </a:solidFill>
                <a:latin typeface="Calibri"/>
                <a:ea typeface="Calibri"/>
                <a:cs typeface="Calibri"/>
                <a:sym typeface="Calibri"/>
              </a:defRPr>
            </a:lvl1pPr>
            <a:lvl2pPr indent="0" lvl="1" marL="4572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2pPr>
            <a:lvl3pPr indent="0" lvl="2" marL="914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3pPr>
            <a:lvl4pPr indent="0" lvl="3" marL="13716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4pPr>
            <a:lvl5pPr indent="0" lvl="4" marL="1828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5pPr>
            <a:lvl6pPr indent="0" lvl="5" marL="2286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6pPr>
            <a:lvl7pPr indent="0" lvl="6" marL="3200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7pPr>
            <a:lvl8pPr indent="0" lvl="7" marL="4572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8pPr>
            <a:lvl9pPr indent="0" lvl="8" marL="6400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9pPr>
          </a:lstStyle>
          <a:p/>
        </p:txBody>
      </p:sp>
      <p:sp>
        <p:nvSpPr>
          <p:cNvPr id="5" name="Shape 5"/>
          <p:cNvSpPr/>
          <p:nvPr>
            <p:ph idx="3" type="sldImg"/>
          </p:nvPr>
        </p:nvSpPr>
        <p:spPr>
          <a:xfrm>
            <a:off x="1181100" y="695325"/>
            <a:ext cx="4635499" cy="3476623"/>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6" name="Shape 6"/>
          <p:cNvSpPr txBox="1"/>
          <p:nvPr>
            <p:ph idx="1" type="body"/>
          </p:nvPr>
        </p:nvSpPr>
        <p:spPr>
          <a:xfrm>
            <a:off x="700087" y="4403725"/>
            <a:ext cx="5597524" cy="4171950"/>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1pPr>
            <a:lvl2pPr indent="0" lvl="1" marL="4572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2pPr>
            <a:lvl3pPr indent="0" lvl="2" marL="9144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3pPr>
            <a:lvl4pPr indent="0" lvl="3" marL="13716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4pPr>
            <a:lvl5pPr indent="0" lvl="4" marL="18288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5pPr>
            <a:lvl6pPr indent="0" lvl="5" marL="22860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6pPr>
            <a:lvl7pPr indent="0" lvl="6" marL="27432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7pPr>
            <a:lvl8pPr indent="0" lvl="7" marL="32004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8pPr>
            <a:lvl9pPr indent="0" lvl="8" marL="36576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9pPr>
          </a:lstStyle>
          <a:p/>
        </p:txBody>
      </p:sp>
      <p:sp>
        <p:nvSpPr>
          <p:cNvPr id="7" name="Shape 7"/>
          <p:cNvSpPr txBox="1"/>
          <p:nvPr>
            <p:ph idx="11" type="ftr"/>
          </p:nvPr>
        </p:nvSpPr>
        <p:spPr>
          <a:xfrm>
            <a:off x="0" y="8805860"/>
            <a:ext cx="3032123" cy="46355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1pPr>
            <a:lvl2pPr indent="0" lvl="1" marL="4572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2pPr>
            <a:lvl3pPr indent="0" lvl="2" marL="914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3pPr>
            <a:lvl4pPr indent="0" lvl="3" marL="13716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4pPr>
            <a:lvl5pPr indent="0" lvl="4" marL="1828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5pPr>
            <a:lvl6pPr indent="0" lvl="5" marL="2286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6pPr>
            <a:lvl7pPr indent="0" lvl="6" marL="3200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7pPr>
            <a:lvl8pPr indent="0" lvl="7" marL="4572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8pPr>
            <a:lvl9pPr indent="0" lvl="8" marL="6400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9pPr>
          </a:lstStyle>
          <a:p/>
        </p:txBody>
      </p:sp>
      <p:sp>
        <p:nvSpPr>
          <p:cNvPr id="8" name="Shape 8"/>
          <p:cNvSpPr txBox="1"/>
          <p:nvPr>
            <p:ph idx="12" type="sldNum"/>
          </p:nvPr>
        </p:nvSpPr>
        <p:spPr>
          <a:xfrm>
            <a:off x="3963987" y="8805860"/>
            <a:ext cx="3032123" cy="463550"/>
          </a:xfrm>
          <a:prstGeom prst="rect">
            <a:avLst/>
          </a:prstGeom>
          <a:noFill/>
          <a:ln>
            <a:noFill/>
          </a:ln>
        </p:spPr>
        <p:txBody>
          <a:bodyPr anchorCtr="0" anchor="b" bIns="46475" lIns="92950" rIns="92950" tIns="46475">
            <a:noAutofit/>
          </a:bodyPr>
          <a:lstStyle/>
          <a:p>
            <a:pPr indent="0" lvl="0" marL="0" marR="0" rtl="0" algn="r">
              <a:lnSpc>
                <a:spcPct val="100000"/>
              </a:lnSpc>
              <a:spcBef>
                <a:spcPts val="0"/>
              </a:spcBef>
              <a:spcAft>
                <a:spcPts val="0"/>
              </a:spcAft>
              <a:buClr>
                <a:srgbClr val="000000"/>
              </a:buClr>
              <a:buSzPct val="250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700087" y="4403725"/>
            <a:ext cx="5597524" cy="417195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86" name="Shape 86"/>
          <p:cNvSpPr/>
          <p:nvPr>
            <p:ph idx="2" type="sldImg"/>
          </p:nvPr>
        </p:nvSpPr>
        <p:spPr>
          <a:xfrm>
            <a:off x="1181100" y="695325"/>
            <a:ext cx="4635499" cy="3476624"/>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1181100" y="695325"/>
            <a:ext cx="4635499" cy="3476624"/>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27" name="Shape 227"/>
          <p:cNvSpPr txBox="1"/>
          <p:nvPr>
            <p:ph idx="1" type="body"/>
          </p:nvPr>
        </p:nvSpPr>
        <p:spPr>
          <a:xfrm>
            <a:off x="700087" y="4403725"/>
            <a:ext cx="5597524" cy="417195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US" sz="1800" u="none" cap="none" strike="noStrike">
                <a:solidFill>
                  <a:schemeClr val="dk1"/>
                </a:solidFill>
                <a:latin typeface="Arial"/>
                <a:ea typeface="Arial"/>
                <a:cs typeface="Arial"/>
                <a:sym typeface="Arial"/>
              </a:rPr>
              <a:t>Worked with program managers who are </a:t>
            </a:r>
            <a:r>
              <a:rPr b="0" i="1" lang="en-US" sz="1800" u="none" cap="none" strike="noStrike">
                <a:solidFill>
                  <a:schemeClr val="dk1"/>
                </a:solidFill>
                <a:latin typeface="Arial"/>
                <a:ea typeface="Arial"/>
                <a:cs typeface="Arial"/>
                <a:sym typeface="Arial"/>
              </a:rPr>
              <a:t>funding and thus responsible for ensuring the data stewardship </a:t>
            </a:r>
            <a:r>
              <a:rPr b="0" i="0" lang="en-US" sz="1800" u="none" cap="none" strike="noStrike">
                <a:solidFill>
                  <a:schemeClr val="dk1"/>
                </a:solidFill>
                <a:latin typeface="Arial"/>
                <a:ea typeface="Arial"/>
                <a:cs typeface="Arial"/>
                <a:sym typeface="Arial"/>
              </a:rPr>
              <a:t>and scientists/PIs who are </a:t>
            </a:r>
            <a:r>
              <a:rPr b="0" i="1" lang="en-US" sz="1800" u="none" cap="none" strike="noStrike">
                <a:solidFill>
                  <a:schemeClr val="dk1"/>
                </a:solidFill>
                <a:latin typeface="Arial"/>
                <a:ea typeface="Arial"/>
                <a:cs typeface="Arial"/>
                <a:sym typeface="Arial"/>
              </a:rPr>
              <a:t>actually implementing and maintaining the networks</a:t>
            </a:r>
          </a:p>
        </p:txBody>
      </p:sp>
      <p:sp>
        <p:nvSpPr>
          <p:cNvPr id="228" name="Shape 228"/>
          <p:cNvSpPr txBox="1"/>
          <p:nvPr>
            <p:ph idx="12" type="sldNum"/>
          </p:nvPr>
        </p:nvSpPr>
        <p:spPr>
          <a:xfrm>
            <a:off x="3963987" y="8805860"/>
            <a:ext cx="3032123" cy="463550"/>
          </a:xfrm>
          <a:prstGeom prst="rect">
            <a:avLst/>
          </a:prstGeom>
          <a:noFill/>
          <a:ln>
            <a:noFill/>
          </a:ln>
        </p:spPr>
        <p:txBody>
          <a:bodyPr anchorCtr="0" anchor="b" bIns="46475" lIns="92950" rIns="92950" tIns="46475">
            <a:noAutofit/>
          </a:bodyPr>
          <a:lstStyle/>
          <a:p>
            <a:pPr indent="0" lvl="0" marL="0" marR="0" rtl="0" algn="r">
              <a:lnSpc>
                <a:spcPct val="100000"/>
              </a:lnSpc>
              <a:spcBef>
                <a:spcPts val="0"/>
              </a:spcBef>
              <a:spcAft>
                <a:spcPts val="0"/>
              </a:spcAft>
              <a:buClr>
                <a:srgbClr val="000000"/>
              </a:buClr>
              <a:buSzPct val="250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p:nvPr>
            <p:ph idx="2" type="sldImg"/>
          </p:nvPr>
        </p:nvSpPr>
        <p:spPr>
          <a:xfrm>
            <a:off x="1181100" y="695325"/>
            <a:ext cx="4635499" cy="3476624"/>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34" name="Shape 234"/>
          <p:cNvSpPr txBox="1"/>
          <p:nvPr>
            <p:ph idx="1" type="body"/>
          </p:nvPr>
        </p:nvSpPr>
        <p:spPr>
          <a:xfrm>
            <a:off x="700087" y="4403725"/>
            <a:ext cx="5597524" cy="417195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35" name="Shape 235"/>
          <p:cNvSpPr txBox="1"/>
          <p:nvPr>
            <p:ph idx="12" type="sldNum"/>
          </p:nvPr>
        </p:nvSpPr>
        <p:spPr>
          <a:xfrm>
            <a:off x="3963987" y="8805860"/>
            <a:ext cx="3032123" cy="46355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236" name="Shape 236"/>
          <p:cNvSpPr txBox="1"/>
          <p:nvPr>
            <p:ph idx="3" type="hdr"/>
          </p:nvPr>
        </p:nvSpPr>
        <p:spPr>
          <a:xfrm>
            <a:off x="0" y="0"/>
            <a:ext cx="3032123" cy="46355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237" name="Shape 237"/>
          <p:cNvSpPr txBox="1"/>
          <p:nvPr>
            <p:ph idx="10" type="dt"/>
          </p:nvPr>
        </p:nvSpPr>
        <p:spPr>
          <a:xfrm>
            <a:off x="3963987" y="0"/>
            <a:ext cx="3032123" cy="46355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238" name="Shape 238"/>
          <p:cNvSpPr txBox="1"/>
          <p:nvPr>
            <p:ph idx="11" type="ftr"/>
          </p:nvPr>
        </p:nvSpPr>
        <p:spPr>
          <a:xfrm>
            <a:off x="0" y="8805860"/>
            <a:ext cx="3032123" cy="46355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65" name="Shape 265"/>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66" name="Shape 266"/>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267" name="Shape 267"/>
          <p:cNvSpPr txBox="1"/>
          <p:nvPr>
            <p:ph idx="3" type="hdr"/>
          </p:nvPr>
        </p:nvSpPr>
        <p:spPr>
          <a:xfrm>
            <a:off x="0" y="0"/>
            <a:ext cx="3032099" cy="463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268" name="Shape 268"/>
          <p:cNvSpPr txBox="1"/>
          <p:nvPr>
            <p:ph idx="10" type="dt"/>
          </p:nvPr>
        </p:nvSpPr>
        <p:spPr>
          <a:xfrm>
            <a:off x="3963987" y="0"/>
            <a:ext cx="3032099" cy="46350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269" name="Shape 269"/>
          <p:cNvSpPr txBox="1"/>
          <p:nvPr>
            <p:ph idx="11" type="ftr"/>
          </p:nvPr>
        </p:nvSpPr>
        <p:spPr>
          <a:xfrm>
            <a:off x="0" y="8805860"/>
            <a:ext cx="3032099" cy="4635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92" name="Shape 292"/>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93" name="Shape 293"/>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294" name="Shape 294"/>
          <p:cNvSpPr txBox="1"/>
          <p:nvPr>
            <p:ph idx="3" type="hdr"/>
          </p:nvPr>
        </p:nvSpPr>
        <p:spPr>
          <a:xfrm>
            <a:off x="0" y="0"/>
            <a:ext cx="3032099" cy="463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295" name="Shape 295"/>
          <p:cNvSpPr txBox="1"/>
          <p:nvPr>
            <p:ph idx="10" type="dt"/>
          </p:nvPr>
        </p:nvSpPr>
        <p:spPr>
          <a:xfrm>
            <a:off x="3963987" y="0"/>
            <a:ext cx="3032099" cy="46350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296" name="Shape 296"/>
          <p:cNvSpPr txBox="1"/>
          <p:nvPr>
            <p:ph idx="11" type="ftr"/>
          </p:nvPr>
        </p:nvSpPr>
        <p:spPr>
          <a:xfrm>
            <a:off x="0" y="8805860"/>
            <a:ext cx="3032099" cy="4635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4" name="Shape 314"/>
        <p:cNvGrpSpPr/>
        <p:nvPr/>
      </p:nvGrpSpPr>
      <p:grpSpPr>
        <a:xfrm>
          <a:off x="0" y="0"/>
          <a:ext cx="0" cy="0"/>
          <a:chOff x="0" y="0"/>
          <a:chExt cx="0" cy="0"/>
        </a:xfrm>
      </p:grpSpPr>
      <p:sp>
        <p:nvSpPr>
          <p:cNvPr id="315" name="Shape 315"/>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316" name="Shape 316"/>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317" name="Shape 317"/>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318" name="Shape 318"/>
          <p:cNvSpPr txBox="1"/>
          <p:nvPr>
            <p:ph idx="3" type="hdr"/>
          </p:nvPr>
        </p:nvSpPr>
        <p:spPr>
          <a:xfrm>
            <a:off x="0" y="0"/>
            <a:ext cx="3032099" cy="463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319" name="Shape 319"/>
          <p:cNvSpPr txBox="1"/>
          <p:nvPr>
            <p:ph idx="10" type="dt"/>
          </p:nvPr>
        </p:nvSpPr>
        <p:spPr>
          <a:xfrm>
            <a:off x="3963987" y="0"/>
            <a:ext cx="3032099" cy="46350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320" name="Shape 320"/>
          <p:cNvSpPr txBox="1"/>
          <p:nvPr>
            <p:ph idx="11" type="ftr"/>
          </p:nvPr>
        </p:nvSpPr>
        <p:spPr>
          <a:xfrm>
            <a:off x="0" y="8805860"/>
            <a:ext cx="3032099" cy="4635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700087" y="4403725"/>
            <a:ext cx="5597400" cy="4172100"/>
          </a:xfrm>
          <a:prstGeom prst="rect">
            <a:avLst/>
          </a:prstGeom>
        </p:spPr>
        <p:txBody>
          <a:bodyPr anchorCtr="0" anchor="t" bIns="91425" lIns="91425" rIns="91425" tIns="91425">
            <a:noAutofit/>
          </a:bodyPr>
          <a:lstStyle/>
          <a:p>
            <a:pPr lvl="0">
              <a:spcBef>
                <a:spcPts val="0"/>
              </a:spcBef>
              <a:buNone/>
            </a:pPr>
            <a:r>
              <a:t/>
            </a:r>
            <a:endParaRPr/>
          </a:p>
        </p:txBody>
      </p:sp>
      <p:sp>
        <p:nvSpPr>
          <p:cNvPr id="95" name="Shape 95"/>
          <p:cNvSpPr txBox="1"/>
          <p:nvPr>
            <p:ph idx="12" type="sldNum"/>
          </p:nvPr>
        </p:nvSpPr>
        <p:spPr>
          <a:xfrm>
            <a:off x="3963987" y="8805860"/>
            <a:ext cx="3032099" cy="463500"/>
          </a:xfrm>
          <a:prstGeom prst="rect">
            <a:avLst/>
          </a:prstGeom>
        </p:spPr>
        <p:txBody>
          <a:bodyPr anchorCtr="0" anchor="b" bIns="46475" lIns="92950" rIns="92950" tIns="46475">
            <a:noAutofit/>
          </a:bodyPr>
          <a:lstStyle/>
          <a:p>
            <a:pPr lvl="0">
              <a:spcBef>
                <a:spcPts val="0"/>
              </a:spcBef>
              <a:buClr>
                <a:srgbClr val="000000"/>
              </a:buClr>
              <a:buSzPct val="25000"/>
              <a:buFont typeface="Calibri"/>
              <a:buNone/>
            </a:pPr>
            <a:fld id="{00000000-1234-1234-1234-123412341234}" type="slidenum">
              <a:rPr lang="en-US"/>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1181100" y="695325"/>
            <a:ext cx="4635499" cy="3476624"/>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00" name="Shape 100"/>
          <p:cNvSpPr txBox="1"/>
          <p:nvPr>
            <p:ph idx="1" type="body"/>
          </p:nvPr>
        </p:nvSpPr>
        <p:spPr>
          <a:xfrm>
            <a:off x="700087" y="4403725"/>
            <a:ext cx="5597524" cy="417195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01" name="Shape 101"/>
          <p:cNvSpPr txBox="1"/>
          <p:nvPr>
            <p:ph idx="12" type="sldNum"/>
          </p:nvPr>
        </p:nvSpPr>
        <p:spPr>
          <a:xfrm>
            <a:off x="3963987" y="8805860"/>
            <a:ext cx="3032123" cy="46355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02" name="Shape 102"/>
          <p:cNvSpPr txBox="1"/>
          <p:nvPr>
            <p:ph idx="3" type="hdr"/>
          </p:nvPr>
        </p:nvSpPr>
        <p:spPr>
          <a:xfrm>
            <a:off x="0" y="0"/>
            <a:ext cx="3032123" cy="46355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103" name="Shape 103"/>
          <p:cNvSpPr txBox="1"/>
          <p:nvPr>
            <p:ph idx="10" type="dt"/>
          </p:nvPr>
        </p:nvSpPr>
        <p:spPr>
          <a:xfrm>
            <a:off x="3963987" y="0"/>
            <a:ext cx="3032123" cy="46355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104" name="Shape 104"/>
          <p:cNvSpPr txBox="1"/>
          <p:nvPr>
            <p:ph idx="11" type="ftr"/>
          </p:nvPr>
        </p:nvSpPr>
        <p:spPr>
          <a:xfrm>
            <a:off x="0" y="8805860"/>
            <a:ext cx="3032123" cy="46355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27" name="Shape 127"/>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28" name="Shape 128"/>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29" name="Shape 129"/>
          <p:cNvSpPr txBox="1"/>
          <p:nvPr>
            <p:ph idx="3" type="hdr"/>
          </p:nvPr>
        </p:nvSpPr>
        <p:spPr>
          <a:xfrm>
            <a:off x="0" y="0"/>
            <a:ext cx="3032099" cy="463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130" name="Shape 130"/>
          <p:cNvSpPr txBox="1"/>
          <p:nvPr>
            <p:ph idx="10" type="dt"/>
          </p:nvPr>
        </p:nvSpPr>
        <p:spPr>
          <a:xfrm>
            <a:off x="3963987" y="0"/>
            <a:ext cx="3032099" cy="46350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131" name="Shape 131"/>
          <p:cNvSpPr txBox="1"/>
          <p:nvPr>
            <p:ph idx="11" type="ftr"/>
          </p:nvPr>
        </p:nvSpPr>
        <p:spPr>
          <a:xfrm>
            <a:off x="0" y="8805860"/>
            <a:ext cx="3032099" cy="4635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53" name="Shape 153"/>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54" name="Shape 154"/>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55" name="Shape 155"/>
          <p:cNvSpPr txBox="1"/>
          <p:nvPr>
            <p:ph idx="3" type="hdr"/>
          </p:nvPr>
        </p:nvSpPr>
        <p:spPr>
          <a:xfrm>
            <a:off x="0" y="0"/>
            <a:ext cx="3032099" cy="463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156" name="Shape 156"/>
          <p:cNvSpPr txBox="1"/>
          <p:nvPr>
            <p:ph idx="10" type="dt"/>
          </p:nvPr>
        </p:nvSpPr>
        <p:spPr>
          <a:xfrm>
            <a:off x="3963987" y="0"/>
            <a:ext cx="3032099" cy="46350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157" name="Shape 157"/>
          <p:cNvSpPr txBox="1"/>
          <p:nvPr>
            <p:ph idx="11" type="ftr"/>
          </p:nvPr>
        </p:nvSpPr>
        <p:spPr>
          <a:xfrm>
            <a:off x="0" y="8805860"/>
            <a:ext cx="3032099" cy="4635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80" name="Shape 180"/>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81" name="Shape 181"/>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82" name="Shape 182"/>
          <p:cNvSpPr txBox="1"/>
          <p:nvPr>
            <p:ph idx="3" type="hdr"/>
          </p:nvPr>
        </p:nvSpPr>
        <p:spPr>
          <a:xfrm>
            <a:off x="0" y="0"/>
            <a:ext cx="3032099" cy="463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NOAA Big Data Project</a:t>
            </a:r>
          </a:p>
        </p:txBody>
      </p:sp>
      <p:sp>
        <p:nvSpPr>
          <p:cNvPr id="183" name="Shape 183"/>
          <p:cNvSpPr txBox="1"/>
          <p:nvPr>
            <p:ph idx="10" type="dt"/>
          </p:nvPr>
        </p:nvSpPr>
        <p:spPr>
          <a:xfrm>
            <a:off x="3963987" y="0"/>
            <a:ext cx="3032099" cy="463500"/>
          </a:xfrm>
          <a:prstGeom prst="rect">
            <a:avLst/>
          </a:prstGeom>
          <a:noFill/>
          <a:ln>
            <a:noFill/>
          </a:ln>
        </p:spPr>
        <p:txBody>
          <a:bodyPr anchorCtr="0" anchor="t" bIns="91425" lIns="91425" rIns="91425" tIns="91425">
            <a:noAutofit/>
          </a:bodyPr>
          <a:lstStyle/>
          <a:p>
            <a:pPr indent="0" lvl="0" marL="0" marR="0" rtl="0" algn="r">
              <a:lnSpc>
                <a:spcPct val="100000"/>
              </a:lnSpc>
              <a:spcBef>
                <a:spcPts val="0"/>
              </a:spcBef>
              <a:spcAft>
                <a:spcPts val="0"/>
              </a:spcAft>
              <a:buClr>
                <a:srgbClr val="000000"/>
              </a:buClr>
              <a:buSzPct val="25000"/>
              <a:buFont typeface="Calibri"/>
              <a:buNone/>
            </a:pPr>
            <a:r>
              <a:rPr b="0" i="0" lang="en-US" sz="1200" u="none" cap="none" strike="noStrike">
                <a:solidFill>
                  <a:srgbClr val="000000"/>
                </a:solidFill>
                <a:latin typeface="Calibri"/>
                <a:ea typeface="Calibri"/>
                <a:cs typeface="Calibri"/>
                <a:sym typeface="Calibri"/>
              </a:rPr>
              <a:t>2013-12-14</a:t>
            </a:r>
          </a:p>
        </p:txBody>
      </p:sp>
      <p:sp>
        <p:nvSpPr>
          <p:cNvPr id="184" name="Shape 184"/>
          <p:cNvSpPr txBox="1"/>
          <p:nvPr>
            <p:ph idx="11" type="ftr"/>
          </p:nvPr>
        </p:nvSpPr>
        <p:spPr>
          <a:xfrm>
            <a:off x="0" y="8805860"/>
            <a:ext cx="3032099" cy="4635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rgbClr val="000000"/>
              </a:buClr>
              <a:buSzPct val="25000"/>
              <a:buFont typeface="Calibri"/>
              <a:buNone/>
            </a:pPr>
            <a:r>
              <a:rPr b="0" i="0" lang="en-US" sz="1800" u="none" cap="none" strike="noStrike">
                <a:solidFill>
                  <a:srgbClr val="000000"/>
                </a:solidFill>
                <a:latin typeface="Calibri"/>
                <a:ea typeface="Calibri"/>
                <a:cs typeface="Calibri"/>
                <a:sym typeface="Calibri"/>
              </a:rPr>
              <a:t>jeff.deLaBeaujardiere@noaa.gov</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700087" y="4403725"/>
            <a:ext cx="5597400" cy="4172100"/>
          </a:xfrm>
          <a:prstGeom prst="rect">
            <a:avLst/>
          </a:prstGeom>
        </p:spPr>
        <p:txBody>
          <a:bodyPr anchorCtr="0" anchor="t" bIns="91425" lIns="91425" rIns="91425" tIns="91425">
            <a:noAutofit/>
          </a:bodyPr>
          <a:lstStyle/>
          <a:p>
            <a:pPr lvl="0" rtl="0">
              <a:spcBef>
                <a:spcPts val="0"/>
              </a:spcBef>
              <a:buNone/>
            </a:pPr>
            <a:r>
              <a:t/>
            </a:r>
            <a:endParaRPr/>
          </a:p>
        </p:txBody>
      </p:sp>
      <p:sp>
        <p:nvSpPr>
          <p:cNvPr id="209" name="Shape 209"/>
          <p:cNvSpPr txBox="1"/>
          <p:nvPr>
            <p:ph idx="12" type="sldNum"/>
          </p:nvPr>
        </p:nvSpPr>
        <p:spPr>
          <a:xfrm>
            <a:off x="3963987" y="8805860"/>
            <a:ext cx="3032099" cy="463500"/>
          </a:xfrm>
          <a:prstGeom prst="rect">
            <a:avLst/>
          </a:prstGeom>
        </p:spPr>
        <p:txBody>
          <a:bodyPr anchorCtr="0" anchor="b" bIns="46475" lIns="92950" rIns="92950" tIns="46475">
            <a:noAutofit/>
          </a:bodyPr>
          <a:lstStyle/>
          <a:p>
            <a:pPr lvl="0" rtl="0">
              <a:spcBef>
                <a:spcPts val="0"/>
              </a:spcBef>
              <a:buClr>
                <a:srgbClr val="000000"/>
              </a:buClr>
              <a:buSzPct val="25000"/>
              <a:buFont typeface="Calibri"/>
              <a:buNone/>
            </a:pPr>
            <a:fld id="{00000000-1234-1234-1234-123412341234}" type="slidenum">
              <a:rPr lang="en-US"/>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14" name="Shape 214"/>
          <p:cNvSpPr txBox="1"/>
          <p:nvPr>
            <p:ph idx="1" type="body"/>
          </p:nvPr>
        </p:nvSpPr>
        <p:spPr>
          <a:xfrm>
            <a:off x="700087" y="4403725"/>
            <a:ext cx="5597400" cy="41721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US" sz="1800" u="none" cap="none" strike="noStrike">
                <a:solidFill>
                  <a:schemeClr val="dk1"/>
                </a:solidFill>
                <a:latin typeface="Arial"/>
                <a:ea typeface="Arial"/>
                <a:cs typeface="Arial"/>
                <a:sym typeface="Arial"/>
              </a:rPr>
              <a:t>Some of the common issues that came up during my initial assessment – some new things I dealt with not having an ocean data or ocean observing background. </a:t>
            </a:r>
          </a:p>
        </p:txBody>
      </p:sp>
      <p:sp>
        <p:nvSpPr>
          <p:cNvPr id="215" name="Shape 215"/>
          <p:cNvSpPr txBox="1"/>
          <p:nvPr>
            <p:ph idx="12" type="sldNum"/>
          </p:nvPr>
        </p:nvSpPr>
        <p:spPr>
          <a:xfrm>
            <a:off x="3963987" y="8805860"/>
            <a:ext cx="3032099" cy="463500"/>
          </a:xfrm>
          <a:prstGeom prst="rect">
            <a:avLst/>
          </a:prstGeom>
          <a:noFill/>
          <a:ln>
            <a:noFill/>
          </a:ln>
        </p:spPr>
        <p:txBody>
          <a:bodyPr anchorCtr="0" anchor="b" bIns="46475" lIns="92950" rIns="92950" tIns="46475">
            <a:noAutofit/>
          </a:bodyPr>
          <a:lstStyle/>
          <a:p>
            <a:pPr indent="0" lvl="0" marL="0" marR="0" rtl="0" algn="r">
              <a:lnSpc>
                <a:spcPct val="100000"/>
              </a:lnSpc>
              <a:spcBef>
                <a:spcPts val="0"/>
              </a:spcBef>
              <a:spcAft>
                <a:spcPts val="0"/>
              </a:spcAft>
              <a:buClr>
                <a:srgbClr val="000000"/>
              </a:buClr>
              <a:buSzPct val="250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ph idx="1" type="body"/>
          </p:nvPr>
        </p:nvSpPr>
        <p:spPr>
          <a:xfrm>
            <a:off x="700087" y="4403725"/>
            <a:ext cx="5597400" cy="4172100"/>
          </a:xfrm>
          <a:prstGeom prst="rect">
            <a:avLst/>
          </a:prstGeom>
        </p:spPr>
        <p:txBody>
          <a:bodyPr anchorCtr="0" anchor="t" bIns="91425" lIns="91425" rIns="91425" tIns="91425">
            <a:noAutofit/>
          </a:bodyPr>
          <a:lstStyle/>
          <a:p>
            <a:pPr lvl="0" rtl="0">
              <a:spcBef>
                <a:spcPts val="0"/>
              </a:spcBef>
              <a:buNone/>
            </a:pPr>
            <a:r>
              <a:t/>
            </a:r>
            <a:endParaRPr/>
          </a:p>
        </p:txBody>
      </p:sp>
      <p:sp>
        <p:nvSpPr>
          <p:cNvPr id="221" name="Shape 221"/>
          <p:cNvSpPr/>
          <p:nvPr>
            <p:ph idx="2" type="sldImg"/>
          </p:nvPr>
        </p:nvSpPr>
        <p:spPr>
          <a:xfrm>
            <a:off x="1181100" y="695325"/>
            <a:ext cx="4635600" cy="34767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5" name="Shape 15"/>
        <p:cNvGrpSpPr/>
        <p:nvPr/>
      </p:nvGrpSpPr>
      <p:grpSpPr>
        <a:xfrm>
          <a:off x="0" y="0"/>
          <a:ext cx="0" cy="0"/>
          <a:chOff x="0" y="0"/>
          <a:chExt cx="0" cy="0"/>
        </a:xfrm>
      </p:grpSpPr>
      <p:sp>
        <p:nvSpPr>
          <p:cNvPr id="16" name="Shape 16"/>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7" name="Shape 1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8" name="Shape 18"/>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2" name="Shape 72"/>
        <p:cNvGrpSpPr/>
        <p:nvPr/>
      </p:nvGrpSpPr>
      <p:grpSpPr>
        <a:xfrm>
          <a:off x="0" y="0"/>
          <a:ext cx="0" cy="0"/>
          <a:chOff x="0" y="0"/>
          <a:chExt cx="0" cy="0"/>
        </a:xfrm>
      </p:grpSpPr>
      <p:sp>
        <p:nvSpPr>
          <p:cNvPr id="73" name="Shape 73"/>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Calibri"/>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74" name="Shape 74"/>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lnSpc>
                <a:spcPct val="100000"/>
              </a:lnSpc>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lnSpc>
                <a:spcPct val="100000"/>
              </a:lnSpc>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75" name="Shape 75"/>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8" name="Shape 78"/>
        <p:cNvGrpSpPr/>
        <p:nvPr/>
      </p:nvGrpSpPr>
      <p:grpSpPr>
        <a:xfrm>
          <a:off x="0" y="0"/>
          <a:ext cx="0" cy="0"/>
          <a:chOff x="0" y="0"/>
          <a:chExt cx="0" cy="0"/>
        </a:xfrm>
      </p:grpSpPr>
      <p:sp>
        <p:nvSpPr>
          <p:cNvPr id="79" name="Shape 79"/>
          <p:cNvSpPr txBox="1"/>
          <p:nvPr>
            <p:ph type="ctrTitle"/>
          </p:nvPr>
        </p:nvSpPr>
        <p:spPr>
          <a:xfrm>
            <a:off x="685800" y="2130425"/>
            <a:ext cx="7772400" cy="1470023"/>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80" name="Shape 80"/>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lnSpc>
                <a:spcPct val="100000"/>
              </a:lnSpc>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lnSpc>
                <a:spcPct val="100000"/>
              </a:lnSpc>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lnSpc>
                <a:spcPct val="100000"/>
              </a:lnSpc>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81" name="Shape 81"/>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9" name="Shape 19"/>
        <p:cNvGrpSpPr/>
        <p:nvPr/>
      </p:nvGrpSpPr>
      <p:grpSpPr>
        <a:xfrm>
          <a:off x="0" y="0"/>
          <a:ext cx="0" cy="0"/>
          <a:chOff x="0" y="0"/>
          <a:chExt cx="0" cy="0"/>
        </a:xfrm>
      </p:grpSpPr>
      <p:sp>
        <p:nvSpPr>
          <p:cNvPr id="20" name="Shape 2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21" name="Shape 21"/>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26" name="Shape 26"/>
          <p:cNvSpPr txBox="1"/>
          <p:nvPr>
            <p:ph idx="1" type="body"/>
          </p:nvPr>
        </p:nvSpPr>
        <p:spPr>
          <a:xfrm>
            <a:off x="457200" y="1600200"/>
            <a:ext cx="8229600" cy="452596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0" name="Shape 30"/>
        <p:cNvGrpSpPr/>
        <p:nvPr/>
      </p:nvGrpSpPr>
      <p:grpSpPr>
        <a:xfrm>
          <a:off x="0" y="0"/>
          <a:ext cx="0" cy="0"/>
          <a:chOff x="0" y="0"/>
          <a:chExt cx="0" cy="0"/>
        </a:xfrm>
      </p:grpSpPr>
      <p:sp>
        <p:nvSpPr>
          <p:cNvPr id="31" name="Shape 3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32" name="Shape 32"/>
          <p:cNvSpPr txBox="1"/>
          <p:nvPr>
            <p:ph idx="1" type="body"/>
          </p:nvPr>
        </p:nvSpPr>
        <p:spPr>
          <a:xfrm>
            <a:off x="457200" y="1600200"/>
            <a:ext cx="4038598" cy="4525963"/>
          </a:xfrm>
          <a:prstGeom prst="rect">
            <a:avLst/>
          </a:prstGeom>
          <a:noFill/>
          <a:ln>
            <a:noFill/>
          </a:ln>
        </p:spPr>
        <p:txBody>
          <a:bodyPr anchorCtr="0" anchor="t" bIns="91425" lIns="91425" rIns="91425" tIns="91425"/>
          <a:lstStyle>
            <a:lvl1pPr indent="12700" lvl="0" marL="34290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9050" lvl="1" marL="74295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25400" lvl="2" marL="1143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0" lvl="3" marL="1600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0" lvl="4" marL="20574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0" lvl="5" marL="25146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0" lvl="6" marL="29718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0" lvl="7" marL="3429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0" lvl="8" marL="3886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2" type="body"/>
          </p:nvPr>
        </p:nvSpPr>
        <p:spPr>
          <a:xfrm>
            <a:off x="4648200" y="1600200"/>
            <a:ext cx="4038598" cy="4525963"/>
          </a:xfrm>
          <a:prstGeom prst="rect">
            <a:avLst/>
          </a:prstGeom>
          <a:noFill/>
          <a:ln>
            <a:noFill/>
          </a:ln>
        </p:spPr>
        <p:txBody>
          <a:bodyPr anchorCtr="0" anchor="t" bIns="91425" lIns="91425" rIns="91425" tIns="91425"/>
          <a:lstStyle>
            <a:lvl1pPr indent="12700" lvl="0" marL="34290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9050" lvl="1" marL="74295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25400" lvl="2" marL="1143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0" lvl="3" marL="1600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0" lvl="4" marL="20574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0" lvl="5" marL="25146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0" lvl="6" marL="29718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0" lvl="7" marL="3429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0" lvl="8" marL="3886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37" name="Shape 37"/>
        <p:cNvGrpSpPr/>
        <p:nvPr/>
      </p:nvGrpSpPr>
      <p:grpSpPr>
        <a:xfrm>
          <a:off x="0" y="0"/>
          <a:ext cx="0" cy="0"/>
          <a:chOff x="0" y="0"/>
          <a:chExt cx="0" cy="0"/>
        </a:xfrm>
      </p:grpSpPr>
      <p:sp>
        <p:nvSpPr>
          <p:cNvPr id="38" name="Shape 38"/>
          <p:cNvSpPr txBox="1"/>
          <p:nvPr>
            <p:ph type="title"/>
          </p:nvPr>
        </p:nvSpPr>
        <p:spPr>
          <a:xfrm rot="5400000">
            <a:off x="4732336" y="2171700"/>
            <a:ext cx="5851525" cy="20574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39" name="Shape 39"/>
          <p:cNvSpPr txBox="1"/>
          <p:nvPr>
            <p:ph idx="1" type="body"/>
          </p:nvPr>
        </p:nvSpPr>
        <p:spPr>
          <a:xfrm rot="5400000">
            <a:off x="541336" y="190500"/>
            <a:ext cx="5851525" cy="6019798"/>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40" name="Shape 4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43" name="Shape 43"/>
        <p:cNvGrpSpPr/>
        <p:nvPr/>
      </p:nvGrpSpPr>
      <p:grpSpPr>
        <a:xfrm>
          <a:off x="0" y="0"/>
          <a:ext cx="0" cy="0"/>
          <a:chOff x="0" y="0"/>
          <a:chExt cx="0" cy="0"/>
        </a:xfrm>
      </p:grpSpPr>
      <p:sp>
        <p:nvSpPr>
          <p:cNvPr id="44" name="Shape 4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45" name="Shape 45"/>
          <p:cNvSpPr txBox="1"/>
          <p:nvPr>
            <p:ph idx="1" type="body"/>
          </p:nvPr>
        </p:nvSpPr>
        <p:spPr>
          <a:xfrm rot="5400000">
            <a:off x="2309017" y="-251619"/>
            <a:ext cx="4525960" cy="822960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49" name="Shape 49"/>
        <p:cNvGrpSpPr/>
        <p:nvPr/>
      </p:nvGrpSpPr>
      <p:grpSpPr>
        <a:xfrm>
          <a:off x="0" y="0"/>
          <a:ext cx="0" cy="0"/>
          <a:chOff x="0" y="0"/>
          <a:chExt cx="0" cy="0"/>
        </a:xfrm>
      </p:grpSpPr>
      <p:sp>
        <p:nvSpPr>
          <p:cNvPr id="50" name="Shape 50"/>
          <p:cNvSpPr txBox="1"/>
          <p:nvPr>
            <p:ph type="title"/>
          </p:nvPr>
        </p:nvSpPr>
        <p:spPr>
          <a:xfrm>
            <a:off x="1792288" y="4800600"/>
            <a:ext cx="5486399" cy="566736"/>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Calibri"/>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51" name="Shape 51"/>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rgbClr val="898989"/>
              </a:buClr>
              <a:buFont typeface="Calibri"/>
              <a:buNone/>
              <a:defRPr b="0" i="0" sz="3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52" name="Shape 52"/>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lnSpc>
                <a:spcPct val="100000"/>
              </a:lnSpc>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53" name="Shape 53"/>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6" name="Shape 56"/>
        <p:cNvGrpSpPr/>
        <p:nvPr/>
      </p:nvGrpSpPr>
      <p:grpSpPr>
        <a:xfrm>
          <a:off x="0" y="0"/>
          <a:ext cx="0" cy="0"/>
          <a:chOff x="0" y="0"/>
          <a:chExt cx="0" cy="0"/>
        </a:xfrm>
      </p:grpSpPr>
      <p:sp>
        <p:nvSpPr>
          <p:cNvPr id="57" name="Shape 57"/>
          <p:cNvSpPr txBox="1"/>
          <p:nvPr>
            <p:ph type="title"/>
          </p:nvPr>
        </p:nvSpPr>
        <p:spPr>
          <a:xfrm>
            <a:off x="457200" y="273050"/>
            <a:ext cx="3008313" cy="1162048"/>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Calibri"/>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58" name="Shape 58"/>
          <p:cNvSpPr txBox="1"/>
          <p:nvPr>
            <p:ph idx="1" type="body"/>
          </p:nvPr>
        </p:nvSpPr>
        <p:spPr>
          <a:xfrm>
            <a:off x="3575050" y="273050"/>
            <a:ext cx="5111750" cy="5853111"/>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9" name="Shape 59"/>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lnSpc>
                <a:spcPct val="100000"/>
              </a:lnSpc>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0" name="Shape 6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61" name="Shape 6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62" name="Shape 6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3" name="Shape 63"/>
        <p:cNvGrpSpPr/>
        <p:nvPr/>
      </p:nvGrpSpPr>
      <p:grpSpPr>
        <a:xfrm>
          <a:off x="0" y="0"/>
          <a:ext cx="0" cy="0"/>
          <a:chOff x="0" y="0"/>
          <a:chExt cx="0" cy="0"/>
        </a:xfrm>
      </p:grpSpPr>
      <p:sp>
        <p:nvSpPr>
          <p:cNvPr id="64" name="Shape 6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65" name="Shape 6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lnSpc>
                <a:spcPct val="100000"/>
              </a:lnSpc>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66" name="Shape 66"/>
          <p:cNvSpPr txBox="1"/>
          <p:nvPr>
            <p:ph idx="2" type="body"/>
          </p:nvPr>
        </p:nvSpPr>
        <p:spPr>
          <a:xfrm>
            <a:off x="457200" y="2174875"/>
            <a:ext cx="4040187" cy="3951286"/>
          </a:xfrm>
          <a:prstGeom prst="rect">
            <a:avLst/>
          </a:prstGeom>
          <a:noFill/>
          <a:ln>
            <a:noFill/>
          </a:ln>
        </p:spPr>
        <p:txBody>
          <a:bodyPr anchorCtr="0" anchor="t" bIns="91425" lIns="91425" rIns="91425" tIns="91425"/>
          <a:lstStyle>
            <a:lvl1pPr indent="-38100" lvl="0" marL="3429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31750" lvl="1" marL="74295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0" lvl="2" marL="1143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25400" lvl="3" marL="1600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25400" lvl="4" marL="20574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25400" lvl="5" marL="25146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25400" lvl="6" marL="29718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25400" lvl="7" marL="34290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25400" lvl="8" marL="3886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67" name="Shape 67"/>
          <p:cNvSpPr txBox="1"/>
          <p:nvPr>
            <p:ph idx="3" type="body"/>
          </p:nvPr>
        </p:nvSpPr>
        <p:spPr>
          <a:xfrm>
            <a:off x="4645025" y="1535112"/>
            <a:ext cx="4041773" cy="639762"/>
          </a:xfrm>
          <a:prstGeom prst="rect">
            <a:avLst/>
          </a:prstGeom>
          <a:noFill/>
          <a:ln>
            <a:noFill/>
          </a:ln>
        </p:spPr>
        <p:txBody>
          <a:bodyPr anchorCtr="0" anchor="b" bIns="91425" lIns="91425" rIns="91425" tIns="91425"/>
          <a:lstStyle>
            <a:lvl1pPr indent="0" lvl="0" marL="0" marR="0" rtl="0" algn="l">
              <a:lnSpc>
                <a:spcPct val="100000"/>
              </a:lnSpc>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68" name="Shape 68"/>
          <p:cNvSpPr txBox="1"/>
          <p:nvPr>
            <p:ph idx="4" type="body"/>
          </p:nvPr>
        </p:nvSpPr>
        <p:spPr>
          <a:xfrm>
            <a:off x="4645025" y="2174875"/>
            <a:ext cx="4041773" cy="3951286"/>
          </a:xfrm>
          <a:prstGeom prst="rect">
            <a:avLst/>
          </a:prstGeom>
          <a:noFill/>
          <a:ln>
            <a:noFill/>
          </a:ln>
        </p:spPr>
        <p:txBody>
          <a:bodyPr anchorCtr="0" anchor="t" bIns="91425" lIns="91425" rIns="91425" tIns="91425"/>
          <a:lstStyle>
            <a:lvl1pPr indent="-38100" lvl="0" marL="3429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31750" lvl="1" marL="74295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0" lvl="2" marL="1143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25400" lvl="3" marL="1600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25400" lvl="4" marL="20574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25400" lvl="5" marL="25146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25400" lvl="6" marL="29718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25400" lvl="7" marL="34290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25400" lvl="8" marL="3886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E5E5E5"/>
            </a:gs>
            <a:gs pos="100000">
              <a:srgbClr val="808080"/>
            </a:gs>
          </a:gsLst>
          <a:path path="circle">
            <a:fillToRect b="50%" l="50%" r="50%" t="50%"/>
          </a:path>
          <a:tileRect/>
        </a:gra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9pPr>
          </a:lstStyle>
          <a:p/>
        </p:txBody>
      </p:sp>
      <p:sp>
        <p:nvSpPr>
          <p:cNvPr id="11" name="Shape 11"/>
          <p:cNvSpPr txBox="1"/>
          <p:nvPr>
            <p:ph idx="1" type="body"/>
          </p:nvPr>
        </p:nvSpPr>
        <p:spPr>
          <a:xfrm>
            <a:off x="457200" y="1600200"/>
            <a:ext cx="8229600" cy="4525960"/>
          </a:xfrm>
          <a:prstGeom prst="rect">
            <a:avLst/>
          </a:prstGeom>
          <a:noFill/>
          <a:ln>
            <a:noFill/>
          </a:ln>
        </p:spPr>
        <p:txBody>
          <a:bodyPr anchorCtr="0" anchor="t" bIns="91425" lIns="91425" rIns="91425"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98989"/>
              </a:buClr>
              <a:buFont typeface="Calibri"/>
              <a:buNone/>
              <a:defRPr b="0" i="0" sz="1200" u="none" cap="none" strike="noStrike">
                <a:solidFill>
                  <a:srgbClr val="898989"/>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4572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6400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98989"/>
              </a:buClr>
              <a:buSzPct val="250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5.png"/><Relationship Id="rId4"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02.png"/><Relationship Id="rId4" Type="http://schemas.openxmlformats.org/officeDocument/2006/relationships/image" Target="../media/image04.png"/><Relationship Id="rId5" Type="http://schemas.openxmlformats.org/officeDocument/2006/relationships/image" Target="../media/image03.png"/><Relationship Id="rId6" Type="http://schemas.openxmlformats.org/officeDocument/2006/relationships/image" Target="../media/image0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04.png"/><Relationship Id="rId4" Type="http://schemas.openxmlformats.org/officeDocument/2006/relationships/image" Target="../media/image03.png"/><Relationship Id="rId5" Type="http://schemas.openxmlformats.org/officeDocument/2006/relationships/image" Target="../media/image0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06.jpg"/><Relationship Id="rId4" Type="http://schemas.openxmlformats.org/officeDocument/2006/relationships/image" Target="../media/image0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02.png"/><Relationship Id="rId4" Type="http://schemas.openxmlformats.org/officeDocument/2006/relationships/image" Target="../media/image04.png"/><Relationship Id="rId5" Type="http://schemas.openxmlformats.org/officeDocument/2006/relationships/image" Target="../media/image03.png"/><Relationship Id="rId6" Type="http://schemas.openxmlformats.org/officeDocument/2006/relationships/image" Target="../media/image0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0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02.png"/><Relationship Id="rId4" Type="http://schemas.openxmlformats.org/officeDocument/2006/relationships/image" Target="../media/image04.png"/><Relationship Id="rId5" Type="http://schemas.openxmlformats.org/officeDocument/2006/relationships/image" Target="../media/image03.png"/><Relationship Id="rId6" Type="http://schemas.openxmlformats.org/officeDocument/2006/relationships/image" Target="../media/image0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2.png"/><Relationship Id="rId4" Type="http://schemas.openxmlformats.org/officeDocument/2006/relationships/image" Target="../media/image04.png"/><Relationship Id="rId5" Type="http://schemas.openxmlformats.org/officeDocument/2006/relationships/image" Target="../media/image03.png"/><Relationship Id="rId6" Type="http://schemas.openxmlformats.org/officeDocument/2006/relationships/image" Target="../media/image0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02.png"/><Relationship Id="rId4" Type="http://schemas.openxmlformats.org/officeDocument/2006/relationships/image" Target="../media/image04.png"/><Relationship Id="rId5" Type="http://schemas.openxmlformats.org/officeDocument/2006/relationships/image" Target="../media/image03.png"/><Relationship Id="rId6" Type="http://schemas.openxmlformats.org/officeDocument/2006/relationships/image" Target="../media/image0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02.png"/><Relationship Id="rId4" Type="http://schemas.openxmlformats.org/officeDocument/2006/relationships/image" Target="../media/image04.png"/><Relationship Id="rId5" Type="http://schemas.openxmlformats.org/officeDocument/2006/relationships/image" Target="../media/image03.png"/><Relationship Id="rId6" Type="http://schemas.openxmlformats.org/officeDocument/2006/relationships/image" Target="../media/image0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0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geo-ide.noaa.go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pic>
        <p:nvPicPr>
          <p:cNvPr id="88" name="Shape 88"/>
          <p:cNvPicPr preferRelativeResize="0"/>
          <p:nvPr/>
        </p:nvPicPr>
        <p:blipFill rotWithShape="1">
          <a:blip r:embed="rId3">
            <a:alphaModFix/>
          </a:blip>
          <a:srcRect b="0" l="0" r="0" t="0"/>
          <a:stretch/>
        </p:blipFill>
        <p:spPr>
          <a:xfrm>
            <a:off x="838200" y="4953000"/>
            <a:ext cx="7534275" cy="1904999"/>
          </a:xfrm>
          <a:prstGeom prst="rect">
            <a:avLst/>
          </a:prstGeom>
          <a:noFill/>
          <a:ln>
            <a:noFill/>
          </a:ln>
        </p:spPr>
      </p:pic>
      <p:sp>
        <p:nvSpPr>
          <p:cNvPr id="89" name="Shape 89"/>
          <p:cNvSpPr txBox="1"/>
          <p:nvPr/>
        </p:nvSpPr>
        <p:spPr>
          <a:xfrm>
            <a:off x="712787" y="1651000"/>
            <a:ext cx="7659687" cy="12001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244077"/>
              </a:buClr>
              <a:buSzPct val="25000"/>
              <a:buFont typeface="Questrial"/>
              <a:buNone/>
            </a:pPr>
            <a:r>
              <a:rPr b="0" i="0" lang="en-US" sz="2400" u="none" cap="none" strike="noStrike">
                <a:solidFill>
                  <a:srgbClr val="244077"/>
                </a:solidFill>
                <a:latin typeface="Questrial"/>
                <a:ea typeface="Questrial"/>
                <a:cs typeface="Questrial"/>
                <a:sym typeface="Questrial"/>
              </a:rPr>
              <a:t>OceanSITES in the context of NOAA’s Climate Observation Division Data Management Assessment</a:t>
            </a:r>
          </a:p>
        </p:txBody>
      </p:sp>
      <p:pic>
        <p:nvPicPr>
          <p:cNvPr id="90" name="Shape 90"/>
          <p:cNvPicPr preferRelativeResize="0"/>
          <p:nvPr/>
        </p:nvPicPr>
        <p:blipFill rotWithShape="1">
          <a:blip r:embed="rId4">
            <a:alphaModFix/>
          </a:blip>
          <a:srcRect b="0" l="0" r="0" t="0"/>
          <a:stretch/>
        </p:blipFill>
        <p:spPr>
          <a:xfrm>
            <a:off x="228600" y="3048000"/>
            <a:ext cx="996950" cy="995362"/>
          </a:xfrm>
          <a:prstGeom prst="rect">
            <a:avLst/>
          </a:prstGeom>
          <a:noFill/>
          <a:ln>
            <a:noFill/>
          </a:ln>
        </p:spPr>
      </p:pic>
      <p:sp>
        <p:nvSpPr>
          <p:cNvPr id="91" name="Shape 91"/>
          <p:cNvSpPr txBox="1"/>
          <p:nvPr/>
        </p:nvSpPr>
        <p:spPr>
          <a:xfrm>
            <a:off x="1371600" y="3657600"/>
            <a:ext cx="7158036" cy="132397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7F7F7F"/>
              </a:buClr>
              <a:buSzPct val="25000"/>
              <a:buFont typeface="Questrial"/>
              <a:buNone/>
            </a:pPr>
            <a:r>
              <a:rPr b="0" i="0" lang="en-US" sz="1600" u="none" cap="none" strike="noStrike">
                <a:solidFill>
                  <a:srgbClr val="7F7F7F"/>
                </a:solidFill>
                <a:latin typeface="Questrial"/>
                <a:ea typeface="Questrial"/>
                <a:cs typeface="Questrial"/>
                <a:sym typeface="Questrial"/>
              </a:rPr>
              <a:t>Prepared by:</a:t>
            </a:r>
          </a:p>
          <a:p>
            <a:pPr indent="0" lvl="0" marL="0" marR="0" rtl="0" algn="l">
              <a:lnSpc>
                <a:spcPct val="100000"/>
              </a:lnSpc>
              <a:spcBef>
                <a:spcPts val="0"/>
              </a:spcBef>
              <a:spcAft>
                <a:spcPts val="0"/>
              </a:spcAft>
              <a:buClr>
                <a:srgbClr val="7F7F7F"/>
              </a:buClr>
              <a:buSzPct val="25000"/>
              <a:buFont typeface="Questrial"/>
              <a:buNone/>
            </a:pPr>
            <a:r>
              <a:rPr b="0" i="0" lang="en-US" sz="1600" u="none" cap="none" strike="noStrike">
                <a:solidFill>
                  <a:srgbClr val="7F7F7F"/>
                </a:solidFill>
                <a:latin typeface="Questrial"/>
                <a:ea typeface="Questrial"/>
                <a:cs typeface="Questrial"/>
                <a:sym typeface="Questrial"/>
              </a:rPr>
              <a:t>Jennifer Saleem Arrigo, Program Manager</a:t>
            </a:r>
          </a:p>
          <a:p>
            <a:pPr indent="0" lvl="0" marL="0" marR="0" rtl="0" algn="l">
              <a:lnSpc>
                <a:spcPct val="100000"/>
              </a:lnSpc>
              <a:spcBef>
                <a:spcPts val="0"/>
              </a:spcBef>
              <a:spcAft>
                <a:spcPts val="0"/>
              </a:spcAft>
              <a:buClr>
                <a:srgbClr val="7F7F7F"/>
              </a:buClr>
              <a:buSzPct val="25000"/>
              <a:buFont typeface="Questrial"/>
              <a:buNone/>
            </a:pPr>
            <a:r>
              <a:rPr b="0" i="0" lang="en-US" sz="1600" u="none" cap="none" strike="noStrike">
                <a:solidFill>
                  <a:srgbClr val="7F7F7F"/>
                </a:solidFill>
                <a:latin typeface="Questrial"/>
                <a:ea typeface="Questrial"/>
                <a:cs typeface="Questrial"/>
                <a:sym typeface="Questrial"/>
              </a:rPr>
              <a:t>NOAA/OAR/Climate Program Office</a:t>
            </a:r>
          </a:p>
          <a:p>
            <a:pPr indent="0" lvl="0" marL="0" marR="0" rtl="0" algn="l">
              <a:lnSpc>
                <a:spcPct val="100000"/>
              </a:lnSpc>
              <a:spcBef>
                <a:spcPts val="0"/>
              </a:spcBef>
              <a:spcAft>
                <a:spcPts val="0"/>
              </a:spcAft>
              <a:buClr>
                <a:srgbClr val="7F7F7F"/>
              </a:buClr>
              <a:buSzPct val="25000"/>
              <a:buFont typeface="Questrial"/>
              <a:buNone/>
            </a:pPr>
            <a:r>
              <a:rPr b="0" i="0" lang="en-US" sz="1600" u="none" cap="none" strike="noStrike">
                <a:solidFill>
                  <a:srgbClr val="7F7F7F"/>
                </a:solidFill>
                <a:latin typeface="Questrial"/>
                <a:ea typeface="Questrial"/>
                <a:cs typeface="Questrial"/>
                <a:sym typeface="Questrial"/>
              </a:rPr>
              <a:t>Climate Monitoring Program</a:t>
            </a:r>
          </a:p>
          <a:p>
            <a:pPr indent="0" lvl="0" marL="0" marR="0" rtl="0" algn="l">
              <a:lnSpc>
                <a:spcPct val="100000"/>
              </a:lnSpc>
              <a:spcBef>
                <a:spcPts val="0"/>
              </a:spcBef>
              <a:spcAft>
                <a:spcPts val="0"/>
              </a:spcAft>
              <a:buClr>
                <a:srgbClr val="7F7F7F"/>
              </a:buClr>
              <a:buSzPct val="25000"/>
              <a:buFont typeface="Questrial"/>
              <a:buNone/>
            </a:pPr>
            <a:r>
              <a:rPr b="0" i="0" lang="en-US" sz="1600" u="none" cap="none" strike="noStrike">
                <a:solidFill>
                  <a:srgbClr val="7F7F7F"/>
                </a:solidFill>
                <a:latin typeface="Questrial"/>
                <a:ea typeface="Questrial"/>
                <a:cs typeface="Questrial"/>
                <a:sym typeface="Questrial"/>
              </a:rPr>
              <a:t>Jennifer.saleemarrigo@noaa.gov</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type="title"/>
          </p:nvPr>
        </p:nvSpPr>
        <p:spPr>
          <a:xfrm>
            <a:off x="457200" y="274637"/>
            <a:ext cx="8229600" cy="11430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chemeClr val="dk1"/>
                </a:solidFill>
                <a:latin typeface="Calibri"/>
                <a:ea typeface="Calibri"/>
                <a:cs typeface="Calibri"/>
                <a:sym typeface="Calibri"/>
              </a:rPr>
              <a:t>Data Management Assessment</a:t>
            </a:r>
          </a:p>
        </p:txBody>
      </p:sp>
      <p:sp>
        <p:nvSpPr>
          <p:cNvPr id="231" name="Shape 231"/>
          <p:cNvSpPr txBox="1"/>
          <p:nvPr>
            <p:ph idx="1" type="body"/>
          </p:nvPr>
        </p:nvSpPr>
        <p:spPr>
          <a:xfrm>
            <a:off x="152400" y="1219200"/>
            <a:ext cx="8991600" cy="4525960"/>
          </a:xfrm>
          <a:prstGeom prst="rect">
            <a:avLst/>
          </a:prstGeom>
          <a:noFill/>
          <a:ln>
            <a:noFill/>
          </a:ln>
        </p:spPr>
        <p:txBody>
          <a:bodyPr anchorCtr="0" anchor="t" bIns="91425" lIns="91425" rIns="91425" tIns="91425">
            <a:noAutofit/>
          </a:bodyPr>
          <a:lstStyle/>
          <a:p>
            <a:pPr indent="-139700" lvl="0" marL="342900" marR="0" rtl="0" algn="l">
              <a:lnSpc>
                <a:spcPct val="100000"/>
              </a:lnSpc>
              <a:spcBef>
                <a:spcPts val="0"/>
              </a:spcBef>
              <a:spcAft>
                <a:spcPts val="0"/>
              </a:spcAft>
              <a:buClr>
                <a:schemeClr val="dk1"/>
              </a:buClr>
              <a:buSzPct val="100000"/>
              <a:buFont typeface="Arial"/>
              <a:buChar char="•"/>
            </a:pPr>
            <a:r>
              <a:rPr b="1" i="0" lang="en-US" sz="2000" u="none" cap="none" strike="noStrike">
                <a:solidFill>
                  <a:schemeClr val="dk1"/>
                </a:solidFill>
                <a:latin typeface="Calibri"/>
                <a:ea typeface="Calibri"/>
                <a:cs typeface="Calibri"/>
                <a:sym typeface="Calibri"/>
              </a:rPr>
              <a:t>Starting with the Six NOAA Systems of Record that contribute to GOOS </a:t>
            </a:r>
          </a:p>
          <a:p>
            <a:pPr indent="-107950" lvl="1" marL="742950" marR="0" rtl="0" algn="l">
              <a:lnSpc>
                <a:spcPct val="100000"/>
              </a:lnSpc>
              <a:spcBef>
                <a:spcPts val="560"/>
              </a:spcBef>
              <a:spcAft>
                <a:spcPts val="0"/>
              </a:spcAft>
              <a:buClr>
                <a:schemeClr val="dk1"/>
              </a:buClr>
              <a:buSzPct val="100000"/>
              <a:buFont typeface="Arial"/>
              <a:buChar char="–"/>
            </a:pPr>
            <a:r>
              <a:rPr b="0" i="0" lang="en-US" sz="1600" u="none" cap="none" strike="noStrike">
                <a:solidFill>
                  <a:schemeClr val="dk1"/>
                </a:solidFill>
                <a:latin typeface="Calibri"/>
                <a:ea typeface="Calibri"/>
                <a:cs typeface="Calibri"/>
                <a:sym typeface="Calibri"/>
              </a:rPr>
              <a:t>eXpendable Bathythermograph (XBT)Network, contributions to Global Sea Level Observing System, </a:t>
            </a:r>
            <a:r>
              <a:rPr b="1" i="0" lang="en-US" sz="1600" u="none" cap="none" strike="noStrike">
                <a:solidFill>
                  <a:srgbClr val="0000FF"/>
                </a:solidFill>
                <a:latin typeface="Calibri"/>
                <a:ea typeface="Calibri"/>
                <a:cs typeface="Calibri"/>
                <a:sym typeface="Calibri"/>
              </a:rPr>
              <a:t>Ocean Reference Sites – part of Global OceanSITES,</a:t>
            </a:r>
            <a:r>
              <a:rPr b="0" i="0" lang="en-US" sz="1600" u="none" cap="none" strike="noStrike">
                <a:solidFill>
                  <a:schemeClr val="dk1"/>
                </a:solidFill>
                <a:latin typeface="Calibri"/>
                <a:ea typeface="Calibri"/>
                <a:cs typeface="Calibri"/>
                <a:sym typeface="Calibri"/>
              </a:rPr>
              <a:t> Argo program, Global Carbon Networks, Global Drifter Program, (GTMBA  (</a:t>
            </a:r>
            <a:r>
              <a:rPr lang="en-US" sz="1600"/>
              <a:t>TAO, RAMA, PIRATA) assessed by PMEL)</a:t>
            </a:r>
          </a:p>
          <a:p>
            <a:pPr indent="-139700" lvl="0" marL="342900" marR="0" rtl="0" algn="l">
              <a:lnSpc>
                <a:spcPct val="100000"/>
              </a:lnSpc>
              <a:spcBef>
                <a:spcPts val="640"/>
              </a:spcBef>
              <a:spcAft>
                <a:spcPts val="0"/>
              </a:spcAft>
              <a:buClr>
                <a:schemeClr val="dk1"/>
              </a:buClr>
              <a:buSzPct val="100000"/>
              <a:buFont typeface="Arial"/>
              <a:buChar char="•"/>
            </a:pPr>
            <a:r>
              <a:rPr b="0" i="0" lang="en-US" sz="2000" u="none" cap="none" strike="noStrike">
                <a:solidFill>
                  <a:schemeClr val="dk1"/>
                </a:solidFill>
                <a:latin typeface="Calibri"/>
                <a:ea typeface="Calibri"/>
                <a:cs typeface="Calibri"/>
                <a:sym typeface="Calibri"/>
              </a:rPr>
              <a:t>Template to Assess</a:t>
            </a:r>
          </a:p>
          <a:p>
            <a:pPr indent="-107950" lvl="1" marL="742950" marR="0" rtl="0" algn="l">
              <a:lnSpc>
                <a:spcPct val="100000"/>
              </a:lnSpc>
              <a:spcBef>
                <a:spcPts val="560"/>
              </a:spcBef>
              <a:spcAft>
                <a:spcPts val="0"/>
              </a:spcAft>
              <a:buClr>
                <a:schemeClr val="dk1"/>
              </a:buClr>
              <a:buSzPct val="100000"/>
              <a:buFont typeface="Arial"/>
              <a:buChar char="–"/>
            </a:pPr>
            <a:r>
              <a:rPr b="0" i="1" lang="en-US" sz="2400" u="none" cap="none" strike="noStrike">
                <a:solidFill>
                  <a:schemeClr val="dk1"/>
                </a:solidFill>
                <a:latin typeface="Calibri"/>
                <a:ea typeface="Calibri"/>
                <a:cs typeface="Calibri"/>
                <a:sym typeface="Calibri"/>
              </a:rPr>
              <a:t>Data Lineage and Quality</a:t>
            </a:r>
          </a:p>
          <a:p>
            <a:pPr indent="-76200" lvl="2" marL="1143000" marR="0" rtl="0" algn="l">
              <a:lnSpc>
                <a:spcPct val="100000"/>
              </a:lnSpc>
              <a:spcBef>
                <a:spcPts val="480"/>
              </a:spcBef>
              <a:spcAft>
                <a:spcPts val="0"/>
              </a:spcAft>
              <a:buClr>
                <a:schemeClr val="dk1"/>
              </a:buClr>
              <a:buSzPct val="100000"/>
              <a:buFont typeface="Arial"/>
              <a:buChar char="•"/>
            </a:pPr>
            <a:r>
              <a:rPr b="0" i="0" lang="en-US" sz="1600" u="none" cap="none" strike="noStrike">
                <a:solidFill>
                  <a:schemeClr val="dk1"/>
                </a:solidFill>
                <a:latin typeface="Calibri"/>
                <a:ea typeface="Calibri"/>
                <a:cs typeface="Calibri"/>
                <a:sym typeface="Calibri"/>
              </a:rPr>
              <a:t>Workflow and quality control</a:t>
            </a:r>
          </a:p>
          <a:p>
            <a:pPr indent="-107950" lvl="1" marL="742950" marR="0" rtl="0" algn="l">
              <a:lnSpc>
                <a:spcPct val="100000"/>
              </a:lnSpc>
              <a:spcBef>
                <a:spcPts val="560"/>
              </a:spcBef>
              <a:spcAft>
                <a:spcPts val="0"/>
              </a:spcAft>
              <a:buClr>
                <a:schemeClr val="dk1"/>
              </a:buClr>
              <a:buSzPct val="100000"/>
              <a:buFont typeface="Arial"/>
              <a:buChar char="–"/>
            </a:pPr>
            <a:r>
              <a:rPr b="0" i="1" lang="en-US" sz="2400" u="none" cap="none" strike="noStrike">
                <a:solidFill>
                  <a:schemeClr val="dk1"/>
                </a:solidFill>
                <a:latin typeface="Calibri"/>
                <a:ea typeface="Calibri"/>
                <a:cs typeface="Calibri"/>
                <a:sym typeface="Calibri"/>
              </a:rPr>
              <a:t>Documentation</a:t>
            </a:r>
          </a:p>
          <a:p>
            <a:pPr indent="-76200" lvl="2" marL="1143000" marR="0" rtl="0" algn="l">
              <a:lnSpc>
                <a:spcPct val="100000"/>
              </a:lnSpc>
              <a:spcBef>
                <a:spcPts val="480"/>
              </a:spcBef>
              <a:spcAft>
                <a:spcPts val="0"/>
              </a:spcAft>
              <a:buClr>
                <a:schemeClr val="dk1"/>
              </a:buClr>
              <a:buSzPct val="171428"/>
              <a:buFont typeface="Arial"/>
              <a:buChar char="•"/>
            </a:pPr>
            <a:r>
              <a:rPr b="0" i="1" lang="en-US" sz="1400" u="none" cap="none" strike="noStrike">
                <a:solidFill>
                  <a:schemeClr val="dk1"/>
                </a:solidFill>
                <a:latin typeface="Calibri"/>
                <a:ea typeface="Calibri"/>
                <a:cs typeface="Calibri"/>
                <a:sym typeface="Calibri"/>
              </a:rPr>
              <a:t>The EDMC Data Documentation Procedural Directive requires that NOAA data be well documented, specifies the use of ISO 19115 and related standards for documentation of new data, and provides  links to resources and tools for metadata creation and validation</a:t>
            </a:r>
            <a:r>
              <a:rPr b="0" i="1" lang="en-US" sz="2400" u="none" cap="none" strike="noStrike">
                <a:solidFill>
                  <a:schemeClr val="dk1"/>
                </a:solidFill>
                <a:latin typeface="Calibri"/>
                <a:ea typeface="Calibri"/>
                <a:cs typeface="Calibri"/>
                <a:sym typeface="Calibri"/>
              </a:rPr>
              <a:t>.</a:t>
            </a:r>
          </a:p>
          <a:p>
            <a:pPr indent="-107950" lvl="1" marL="742950" marR="0" rtl="0" algn="l">
              <a:lnSpc>
                <a:spcPct val="100000"/>
              </a:lnSpc>
              <a:spcBef>
                <a:spcPts val="560"/>
              </a:spcBef>
              <a:spcAft>
                <a:spcPts val="0"/>
              </a:spcAft>
              <a:buClr>
                <a:schemeClr val="dk1"/>
              </a:buClr>
              <a:buSzPct val="100000"/>
              <a:buFont typeface="Arial"/>
              <a:buChar char="–"/>
            </a:pPr>
            <a:r>
              <a:rPr i="1" lang="en-US" sz="2000"/>
              <a:t>Discovery and </a:t>
            </a:r>
            <a:r>
              <a:rPr b="0" i="1" lang="en-US" sz="2000" u="none" cap="none" strike="noStrike">
                <a:solidFill>
                  <a:schemeClr val="dk1"/>
                </a:solidFill>
                <a:latin typeface="Calibri"/>
                <a:ea typeface="Calibri"/>
                <a:cs typeface="Calibri"/>
                <a:sym typeface="Calibri"/>
              </a:rPr>
              <a:t>Access</a:t>
            </a:r>
          </a:p>
          <a:p>
            <a:pPr indent="-76200" lvl="2" marL="1143000" marR="0" rtl="0" algn="l">
              <a:lnSpc>
                <a:spcPct val="100000"/>
              </a:lnSpc>
              <a:spcBef>
                <a:spcPts val="480"/>
              </a:spcBef>
              <a:spcAft>
                <a:spcPts val="0"/>
              </a:spcAft>
              <a:buClr>
                <a:schemeClr val="dk1"/>
              </a:buClr>
              <a:buSzPct val="100000"/>
              <a:buFont typeface="Arial"/>
              <a:buChar char="•"/>
            </a:pPr>
            <a:r>
              <a:rPr b="0" i="1" lang="en-US" sz="1400" u="none" cap="none" strike="noStrike">
                <a:solidFill>
                  <a:schemeClr val="dk1"/>
                </a:solidFill>
                <a:latin typeface="Calibri"/>
                <a:ea typeface="Calibri"/>
                <a:cs typeface="Calibri"/>
                <a:sym typeface="Calibri"/>
              </a:rPr>
              <a:t>The EDMC Data Access Procedural Directive contains specific guidance, recommends the use of open-standard, interoperable, non-proprietary web services, provides information about resources and tools to enable data access</a:t>
            </a:r>
          </a:p>
          <a:p>
            <a:pPr indent="-107950" lvl="1" marL="742950" marR="0" rtl="0" algn="l">
              <a:lnSpc>
                <a:spcPct val="100000"/>
              </a:lnSpc>
              <a:spcBef>
                <a:spcPts val="560"/>
              </a:spcBef>
              <a:spcAft>
                <a:spcPts val="0"/>
              </a:spcAft>
              <a:buClr>
                <a:schemeClr val="dk1"/>
              </a:buClr>
              <a:buSzPct val="100000"/>
              <a:buFont typeface="Arial"/>
              <a:buChar char="–"/>
            </a:pPr>
            <a:r>
              <a:rPr b="0" i="1" lang="en-US" sz="2400" u="none" cap="none" strike="noStrike">
                <a:solidFill>
                  <a:schemeClr val="dk1"/>
                </a:solidFill>
                <a:latin typeface="Calibri"/>
                <a:ea typeface="Calibri"/>
                <a:cs typeface="Calibri"/>
                <a:sym typeface="Calibri"/>
              </a:rPr>
              <a:t>Data Preservation and Protection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9" name="Shape 239"/>
        <p:cNvGrpSpPr/>
        <p:nvPr/>
      </p:nvGrpSpPr>
      <p:grpSpPr>
        <a:xfrm>
          <a:off x="0" y="0"/>
          <a:ext cx="0" cy="0"/>
          <a:chOff x="0" y="0"/>
          <a:chExt cx="0" cy="0"/>
        </a:xfrm>
      </p:grpSpPr>
      <p:sp>
        <p:nvSpPr>
          <p:cNvPr id="240" name="Shape 240"/>
          <p:cNvSpPr txBox="1"/>
          <p:nvPr>
            <p:ph idx="12" type="sldNum"/>
          </p:nvPr>
        </p:nvSpPr>
        <p:spPr>
          <a:xfrm>
            <a:off x="8936982" y="6597134"/>
            <a:ext cx="182741" cy="184666"/>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241" name="Shape 241"/>
          <p:cNvSpPr txBox="1"/>
          <p:nvPr>
            <p:ph type="title"/>
          </p:nvPr>
        </p:nvSpPr>
        <p:spPr>
          <a:xfrm>
            <a:off x="-2629" y="13136"/>
            <a:ext cx="9070429" cy="533399"/>
          </a:xfrm>
          <a:prstGeom prst="rect">
            <a:avLst/>
          </a:prstGeom>
          <a:noFill/>
          <a:ln>
            <a:noFill/>
          </a:ln>
        </p:spPr>
        <p:txBody>
          <a:bodyPr anchorCtr="0" anchor="ctr" bIns="91425" lIns="91425" rIns="91425" tIns="91425">
            <a:noAutofit/>
          </a:bodyPr>
          <a:lstStyle/>
          <a:p>
            <a:pPr indent="0" lvl="0" marL="0" marR="0" rtl="0">
              <a:lnSpc>
                <a:spcPct val="100000"/>
              </a:lnSpc>
              <a:spcBef>
                <a:spcPts val="0"/>
              </a:spcBef>
              <a:spcAft>
                <a:spcPts val="0"/>
              </a:spcAft>
              <a:buClr>
                <a:schemeClr val="dk1"/>
              </a:buClr>
              <a:buSzPct val="25000"/>
              <a:buFont typeface="Calibri"/>
              <a:buNone/>
            </a:pPr>
            <a:r>
              <a:rPr b="0" i="0" lang="en-US" sz="4400" u="none" cap="none" strike="noStrike">
                <a:solidFill>
                  <a:schemeClr val="dk1"/>
                </a:solidFill>
                <a:latin typeface="Calibri"/>
                <a:ea typeface="Calibri"/>
                <a:cs typeface="Calibri"/>
                <a:sym typeface="Calibri"/>
              </a:rPr>
              <a:t>Snapshot of OceanSITES</a:t>
            </a:r>
          </a:p>
        </p:txBody>
      </p:sp>
      <p:grpSp>
        <p:nvGrpSpPr>
          <p:cNvPr id="242" name="Shape 242"/>
          <p:cNvGrpSpPr/>
          <p:nvPr/>
        </p:nvGrpSpPr>
        <p:grpSpPr>
          <a:xfrm>
            <a:off x="0" y="1524000"/>
            <a:ext cx="9144000" cy="3771900"/>
            <a:chOff x="0" y="1905000"/>
            <a:chExt cx="9144000" cy="3771900"/>
          </a:xfrm>
        </p:grpSpPr>
        <p:sp>
          <p:nvSpPr>
            <p:cNvPr id="243" name="Shape 243"/>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grpSp>
          <p:nvGrpSpPr>
            <p:cNvPr id="244" name="Shape 244"/>
            <p:cNvGrpSpPr/>
            <p:nvPr/>
          </p:nvGrpSpPr>
          <p:grpSpPr>
            <a:xfrm>
              <a:off x="228600" y="2705098"/>
              <a:ext cx="2101856" cy="1950613"/>
              <a:chOff x="152400" y="2244851"/>
              <a:chExt cx="2101856" cy="1950613"/>
            </a:xfrm>
          </p:grpSpPr>
          <p:sp>
            <p:nvSpPr>
              <p:cNvPr id="245" name="Shape 245"/>
              <p:cNvSpPr txBox="1"/>
              <p:nvPr/>
            </p:nvSpPr>
            <p:spPr>
              <a:xfrm>
                <a:off x="152400" y="3733800"/>
                <a:ext cx="2101856"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Discoverable</a:t>
                </a:r>
              </a:p>
            </p:txBody>
          </p:sp>
          <p:pic>
            <p:nvPicPr>
              <p:cNvPr id="246" name="Shape 246"/>
              <p:cNvPicPr preferRelativeResize="0"/>
              <p:nvPr/>
            </p:nvPicPr>
            <p:blipFill rotWithShape="1">
              <a:blip r:embed="rId3">
                <a:alphaModFix/>
              </a:blip>
              <a:srcRect b="6666" l="8889" r="6666" t="4444"/>
              <a:stretch/>
            </p:blipFill>
            <p:spPr>
              <a:xfrm>
                <a:off x="699516" y="2244851"/>
                <a:ext cx="1129284" cy="1188719"/>
              </a:xfrm>
              <a:prstGeom prst="rect">
                <a:avLst/>
              </a:prstGeom>
              <a:noFill/>
              <a:ln>
                <a:noFill/>
              </a:ln>
            </p:spPr>
          </p:pic>
        </p:grpSp>
        <p:sp>
          <p:nvSpPr>
            <p:cNvPr id="247" name="Shape 247"/>
            <p:cNvSpPr txBox="1"/>
            <p:nvPr/>
          </p:nvSpPr>
          <p:spPr>
            <a:xfrm>
              <a:off x="1791674" y="2095499"/>
              <a:ext cx="5697293" cy="46166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sp>
          <p:nvSpPr>
            <p:cNvPr id="248" name="Shape 248"/>
            <p:cNvSpPr txBox="1"/>
            <p:nvPr/>
          </p:nvSpPr>
          <p:spPr>
            <a:xfrm>
              <a:off x="1828800" y="4991098"/>
              <a:ext cx="5788763" cy="46166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all types of users and applications.</a:t>
              </a:r>
            </a:p>
          </p:txBody>
        </p:sp>
        <p:grpSp>
          <p:nvGrpSpPr>
            <p:cNvPr id="249" name="Shape 249"/>
            <p:cNvGrpSpPr/>
            <p:nvPr/>
          </p:nvGrpSpPr>
          <p:grpSpPr>
            <a:xfrm>
              <a:off x="2634433" y="2705098"/>
              <a:ext cx="1794082" cy="1950613"/>
              <a:chOff x="2558233" y="2244851"/>
              <a:chExt cx="1794082" cy="1950613"/>
            </a:xfrm>
          </p:grpSpPr>
          <p:pic>
            <p:nvPicPr>
              <p:cNvPr id="250" name="Shape 250"/>
              <p:cNvPicPr preferRelativeResize="0"/>
              <p:nvPr/>
            </p:nvPicPr>
            <p:blipFill rotWithShape="1">
              <a:blip r:embed="rId4">
                <a:alphaModFix/>
              </a:blip>
              <a:srcRect b="0" l="0" r="0" t="0"/>
              <a:stretch/>
            </p:blipFill>
            <p:spPr>
              <a:xfrm>
                <a:off x="2646456" y="2244851"/>
                <a:ext cx="1660368" cy="1188719"/>
              </a:xfrm>
              <a:prstGeom prst="rect">
                <a:avLst/>
              </a:prstGeom>
              <a:noFill/>
              <a:ln>
                <a:noFill/>
              </a:ln>
            </p:spPr>
          </p:pic>
          <p:sp>
            <p:nvSpPr>
              <p:cNvPr id="251" name="Shape 251"/>
              <p:cNvSpPr txBox="1"/>
              <p:nvPr/>
            </p:nvSpPr>
            <p:spPr>
              <a:xfrm>
                <a:off x="2558233" y="3733800"/>
                <a:ext cx="1794082"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252" name="Shape 252"/>
            <p:cNvGrpSpPr/>
            <p:nvPr/>
          </p:nvGrpSpPr>
          <p:grpSpPr>
            <a:xfrm>
              <a:off x="5223771" y="2705098"/>
              <a:ext cx="1194557" cy="1950613"/>
              <a:chOff x="5147571" y="2244851"/>
              <a:chExt cx="1194557" cy="1950613"/>
            </a:xfrm>
          </p:grpSpPr>
          <p:pic>
            <p:nvPicPr>
              <p:cNvPr id="253" name="Shape 253"/>
              <p:cNvPicPr preferRelativeResize="0"/>
              <p:nvPr/>
            </p:nvPicPr>
            <p:blipFill rotWithShape="1">
              <a:blip r:embed="rId5">
                <a:alphaModFix/>
              </a:blip>
              <a:srcRect b="12489" l="16669" r="16656" t="4167"/>
              <a:stretch/>
            </p:blipFill>
            <p:spPr>
              <a:xfrm>
                <a:off x="5312664" y="2244851"/>
                <a:ext cx="950976" cy="1188719"/>
              </a:xfrm>
              <a:prstGeom prst="rect">
                <a:avLst/>
              </a:prstGeom>
              <a:noFill/>
              <a:ln>
                <a:noFill/>
              </a:ln>
            </p:spPr>
          </p:pic>
          <p:sp>
            <p:nvSpPr>
              <p:cNvPr id="254" name="Shape 254"/>
              <p:cNvSpPr txBox="1"/>
              <p:nvPr/>
            </p:nvSpPr>
            <p:spPr>
              <a:xfrm>
                <a:off x="5147571" y="3733800"/>
                <a:ext cx="1194557"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255" name="Shape 255"/>
            <p:cNvGrpSpPr/>
            <p:nvPr/>
          </p:nvGrpSpPr>
          <p:grpSpPr>
            <a:xfrm>
              <a:off x="7162800" y="2705098"/>
              <a:ext cx="1687326" cy="1950613"/>
              <a:chOff x="7086600" y="2244851"/>
              <a:chExt cx="1687326" cy="1950613"/>
            </a:xfrm>
          </p:grpSpPr>
          <p:pic>
            <p:nvPicPr>
              <p:cNvPr id="256" name="Shape 256"/>
              <p:cNvPicPr preferRelativeResize="0"/>
              <p:nvPr/>
            </p:nvPicPr>
            <p:blipFill rotWithShape="1">
              <a:blip r:embed="rId6">
                <a:alphaModFix/>
              </a:blip>
              <a:srcRect b="0" l="0" r="0" t="0"/>
              <a:stretch/>
            </p:blipFill>
            <p:spPr>
              <a:xfrm>
                <a:off x="7086600" y="2244851"/>
                <a:ext cx="1676070" cy="1188719"/>
              </a:xfrm>
              <a:prstGeom prst="rect">
                <a:avLst/>
              </a:prstGeom>
              <a:noFill/>
              <a:ln>
                <a:noFill/>
              </a:ln>
            </p:spPr>
          </p:pic>
          <p:sp>
            <p:nvSpPr>
              <p:cNvPr id="257" name="Shape 257"/>
              <p:cNvSpPr txBox="1"/>
              <p:nvPr/>
            </p:nvSpPr>
            <p:spPr>
              <a:xfrm>
                <a:off x="7098467" y="3733800"/>
                <a:ext cx="1675459"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sp>
        <p:nvSpPr>
          <p:cNvPr id="258" name="Shape 258"/>
          <p:cNvSpPr txBox="1"/>
          <p:nvPr/>
        </p:nvSpPr>
        <p:spPr>
          <a:xfrm>
            <a:off x="304800" y="5486400"/>
            <a:ext cx="8839199" cy="95410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59" name="Shape 259"/>
          <p:cNvSpPr txBox="1"/>
          <p:nvPr/>
        </p:nvSpPr>
        <p:spPr>
          <a:xfrm>
            <a:off x="2486090" y="1519988"/>
            <a:ext cx="6955784" cy="276939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60" name="Shape 260"/>
          <p:cNvSpPr/>
          <p:nvPr/>
        </p:nvSpPr>
        <p:spPr>
          <a:xfrm>
            <a:off x="2331396" y="1442653"/>
            <a:ext cx="6749653" cy="3078660"/>
          </a:xfrm>
          <a:prstGeom prst="rect">
            <a:avLst/>
          </a:prstGeom>
          <a:solidFill>
            <a:srgbClr val="C9DAF8"/>
          </a:solidFill>
          <a:ln cap="flat" cmpd="sng" w="25400">
            <a:solidFill>
              <a:srgbClr val="3C3D64"/>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261" name="Shape 261"/>
          <p:cNvSpPr txBox="1"/>
          <p:nvPr/>
        </p:nvSpPr>
        <p:spPr>
          <a:xfrm>
            <a:off x="2370092" y="1494229"/>
            <a:ext cx="6659615" cy="88865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Metadata for Discovery</a:t>
            </a:r>
          </a:p>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Discovery metadata allows users to search and find NOAA data holdings using text, keyword, temporal, and spatial queries, and to locate a contact person for the data they discover.</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To allow for data discovery without downloading the data files themselves, an ‘index file’ is created by each of the GDACs. The index file is a comma-</a:t>
            </a:r>
          </a:p>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separated-values text file named oceansites_index.txt, in the root directory of each GDAC. It contains a list of the files on the server, and metadata extracted from those files. The file contains a header section, lines of which start with # characters, the list of all data files  available on the GDAC, and their descriptions.</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VS. NCEI archived data - compliant metadata for discovery; WAF or metadata catalog; ability to list in multiple catalogs</a:t>
            </a:r>
          </a:p>
        </p:txBody>
      </p:sp>
      <p:sp>
        <p:nvSpPr>
          <p:cNvPr id="262" name="Shape 262"/>
          <p:cNvSpPr txBox="1"/>
          <p:nvPr/>
        </p:nvSpPr>
        <p:spPr>
          <a:xfrm>
            <a:off x="347795" y="6002682"/>
            <a:ext cx="5319865" cy="59248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7.3% of NOAA funding for OceanSITES dedicated to Data Management</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x="0" y="0"/>
          <a:ext cx="0" cy="0"/>
          <a:chOff x="0" y="0"/>
          <a:chExt cx="0" cy="0"/>
        </a:xfrm>
      </p:grpSpPr>
      <p:sp>
        <p:nvSpPr>
          <p:cNvPr id="271" name="Shape 271"/>
          <p:cNvSpPr txBox="1"/>
          <p:nvPr>
            <p:ph idx="12" type="sldNum"/>
          </p:nvPr>
        </p:nvSpPr>
        <p:spPr>
          <a:xfrm>
            <a:off x="8936982" y="6597134"/>
            <a:ext cx="182700" cy="1848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272" name="Shape 272"/>
          <p:cNvSpPr txBox="1"/>
          <p:nvPr>
            <p:ph type="title"/>
          </p:nvPr>
        </p:nvSpPr>
        <p:spPr>
          <a:xfrm>
            <a:off x="-2630" y="13136"/>
            <a:ext cx="9070500" cy="533400"/>
          </a:xfrm>
          <a:prstGeom prst="rect">
            <a:avLst/>
          </a:prstGeom>
          <a:noFill/>
          <a:ln>
            <a:noFill/>
          </a:ln>
        </p:spPr>
        <p:txBody>
          <a:bodyPr anchorCtr="0" anchor="ctr" bIns="91425" lIns="91425" rIns="91425" tIns="91425">
            <a:noAutofit/>
          </a:bodyPr>
          <a:lstStyle/>
          <a:p>
            <a:pPr indent="0" lvl="0" marL="0" marR="0" rtl="0">
              <a:lnSpc>
                <a:spcPct val="100000"/>
              </a:lnSpc>
              <a:spcBef>
                <a:spcPts val="0"/>
              </a:spcBef>
              <a:spcAft>
                <a:spcPts val="0"/>
              </a:spcAft>
              <a:buClr>
                <a:schemeClr val="dk1"/>
              </a:buClr>
              <a:buSzPct val="25000"/>
              <a:buFont typeface="Calibri"/>
              <a:buNone/>
            </a:pPr>
            <a:r>
              <a:rPr b="0" i="0" lang="en-US" sz="4400" u="none" cap="none" strike="noStrike">
                <a:solidFill>
                  <a:schemeClr val="dk1"/>
                </a:solidFill>
                <a:latin typeface="Calibri"/>
                <a:ea typeface="Calibri"/>
                <a:cs typeface="Calibri"/>
                <a:sym typeface="Calibri"/>
              </a:rPr>
              <a:t>Snapshot of OceanSITES</a:t>
            </a:r>
          </a:p>
        </p:txBody>
      </p:sp>
      <p:grpSp>
        <p:nvGrpSpPr>
          <p:cNvPr id="273" name="Shape 273"/>
          <p:cNvGrpSpPr/>
          <p:nvPr/>
        </p:nvGrpSpPr>
        <p:grpSpPr>
          <a:xfrm>
            <a:off x="0" y="1557775"/>
            <a:ext cx="9144000" cy="3771900"/>
            <a:chOff x="0" y="1905000"/>
            <a:chExt cx="9144000" cy="3771900"/>
          </a:xfrm>
        </p:grpSpPr>
        <p:sp>
          <p:nvSpPr>
            <p:cNvPr id="274" name="Shape 274"/>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sp>
          <p:nvSpPr>
            <p:cNvPr id="275" name="Shape 275"/>
            <p:cNvSpPr txBox="1"/>
            <p:nvPr/>
          </p:nvSpPr>
          <p:spPr>
            <a:xfrm>
              <a:off x="228600" y="4194047"/>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lang="en-US" sz="2400"/>
                <a:t>Accessible</a:t>
              </a:r>
            </a:p>
          </p:txBody>
        </p:sp>
        <p:sp>
          <p:nvSpPr>
            <p:cNvPr id="276" name="Shape 276"/>
            <p:cNvSpPr txBox="1"/>
            <p:nvPr/>
          </p:nvSpPr>
          <p:spPr>
            <a:xfrm>
              <a:off x="1791674" y="2095499"/>
              <a:ext cx="5697300" cy="4617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sp>
          <p:nvSpPr>
            <p:cNvPr id="277" name="Shape 277"/>
            <p:cNvSpPr txBox="1"/>
            <p:nvPr/>
          </p:nvSpPr>
          <p:spPr>
            <a:xfrm>
              <a:off x="1828800" y="4991098"/>
              <a:ext cx="5788800" cy="461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all types of users and applications.</a:t>
              </a:r>
            </a:p>
          </p:txBody>
        </p:sp>
        <p:grpSp>
          <p:nvGrpSpPr>
            <p:cNvPr id="278" name="Shape 278"/>
            <p:cNvGrpSpPr/>
            <p:nvPr/>
          </p:nvGrpSpPr>
          <p:grpSpPr>
            <a:xfrm>
              <a:off x="304806" y="2905398"/>
              <a:ext cx="4123627" cy="1750348"/>
              <a:chOff x="228606" y="2445151"/>
              <a:chExt cx="4123627" cy="1750348"/>
            </a:xfrm>
          </p:grpSpPr>
          <p:pic>
            <p:nvPicPr>
              <p:cNvPr id="279" name="Shape 279"/>
              <p:cNvPicPr preferRelativeResize="0"/>
              <p:nvPr/>
            </p:nvPicPr>
            <p:blipFill rotWithShape="1">
              <a:blip r:embed="rId3">
                <a:alphaModFix/>
              </a:blip>
              <a:srcRect b="0" l="0" r="0" t="0"/>
              <a:stretch/>
            </p:blipFill>
            <p:spPr>
              <a:xfrm>
                <a:off x="228606" y="2445151"/>
                <a:ext cx="1660500" cy="1188599"/>
              </a:xfrm>
              <a:prstGeom prst="rect">
                <a:avLst/>
              </a:prstGeom>
              <a:noFill/>
              <a:ln>
                <a:noFill/>
              </a:ln>
            </p:spPr>
          </p:pic>
          <p:sp>
            <p:nvSpPr>
              <p:cNvPr id="280" name="Shape 280"/>
              <p:cNvSpPr txBox="1"/>
              <p:nvPr/>
            </p:nvSpPr>
            <p:spPr>
              <a:xfrm>
                <a:off x="2558233" y="3733800"/>
                <a:ext cx="17940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281" name="Shape 281"/>
            <p:cNvGrpSpPr/>
            <p:nvPr/>
          </p:nvGrpSpPr>
          <p:grpSpPr>
            <a:xfrm>
              <a:off x="5223771" y="2705098"/>
              <a:ext cx="1194600" cy="1950648"/>
              <a:chOff x="5147571" y="2244851"/>
              <a:chExt cx="1194600" cy="1950648"/>
            </a:xfrm>
          </p:grpSpPr>
          <p:pic>
            <p:nvPicPr>
              <p:cNvPr id="282" name="Shape 282"/>
              <p:cNvPicPr preferRelativeResize="0"/>
              <p:nvPr/>
            </p:nvPicPr>
            <p:blipFill rotWithShape="1">
              <a:blip r:embed="rId4">
                <a:alphaModFix/>
              </a:blip>
              <a:srcRect b="12485" l="16668" r="16655" t="4167"/>
              <a:stretch/>
            </p:blipFill>
            <p:spPr>
              <a:xfrm>
                <a:off x="5312664" y="2244851"/>
                <a:ext cx="951000" cy="1188599"/>
              </a:xfrm>
              <a:prstGeom prst="rect">
                <a:avLst/>
              </a:prstGeom>
              <a:noFill/>
              <a:ln>
                <a:noFill/>
              </a:ln>
            </p:spPr>
          </p:pic>
          <p:sp>
            <p:nvSpPr>
              <p:cNvPr id="283" name="Shape 283"/>
              <p:cNvSpPr txBox="1"/>
              <p:nvPr/>
            </p:nvSpPr>
            <p:spPr>
              <a:xfrm>
                <a:off x="5147571" y="3733800"/>
                <a:ext cx="11946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284" name="Shape 284"/>
            <p:cNvGrpSpPr/>
            <p:nvPr/>
          </p:nvGrpSpPr>
          <p:grpSpPr>
            <a:xfrm>
              <a:off x="7162800" y="2705098"/>
              <a:ext cx="1687367" cy="1950648"/>
              <a:chOff x="7086600" y="2244851"/>
              <a:chExt cx="1687367" cy="1950648"/>
            </a:xfrm>
          </p:grpSpPr>
          <p:pic>
            <p:nvPicPr>
              <p:cNvPr id="285" name="Shape 285"/>
              <p:cNvPicPr preferRelativeResize="0"/>
              <p:nvPr/>
            </p:nvPicPr>
            <p:blipFill rotWithShape="1">
              <a:blip r:embed="rId5">
                <a:alphaModFix/>
              </a:blip>
              <a:srcRect b="0" l="0" r="0" t="0"/>
              <a:stretch/>
            </p:blipFill>
            <p:spPr>
              <a:xfrm>
                <a:off x="7086600" y="2244851"/>
                <a:ext cx="1676100" cy="1188599"/>
              </a:xfrm>
              <a:prstGeom prst="rect">
                <a:avLst/>
              </a:prstGeom>
              <a:noFill/>
              <a:ln>
                <a:noFill/>
              </a:ln>
            </p:spPr>
          </p:pic>
          <p:sp>
            <p:nvSpPr>
              <p:cNvPr id="286" name="Shape 286"/>
              <p:cNvSpPr txBox="1"/>
              <p:nvPr/>
            </p:nvSpPr>
            <p:spPr>
              <a:xfrm>
                <a:off x="7098467" y="3733800"/>
                <a:ext cx="16755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sp>
        <p:nvSpPr>
          <p:cNvPr id="287" name="Shape 287"/>
          <p:cNvSpPr txBox="1"/>
          <p:nvPr/>
        </p:nvSpPr>
        <p:spPr>
          <a:xfrm>
            <a:off x="304800" y="5486400"/>
            <a:ext cx="8839200" cy="954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88" name="Shape 288"/>
          <p:cNvSpPr txBox="1"/>
          <p:nvPr/>
        </p:nvSpPr>
        <p:spPr>
          <a:xfrm>
            <a:off x="347795" y="6002682"/>
            <a:ext cx="5319900" cy="5925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0" i="0" lang="en-US" sz="1400" u="none" cap="none" strike="noStrike">
                <a:solidFill>
                  <a:srgbClr val="000000"/>
                </a:solidFill>
                <a:latin typeface="Arial"/>
                <a:ea typeface="Arial"/>
                <a:cs typeface="Arial"/>
                <a:sym typeface="Arial"/>
              </a:rPr>
              <a:t>7.3% of NOAA funding for OceanSITES dedicated to Data Management</a:t>
            </a:r>
          </a:p>
        </p:txBody>
      </p:sp>
      <p:sp>
        <p:nvSpPr>
          <p:cNvPr id="289" name="Shape 289"/>
          <p:cNvSpPr/>
          <p:nvPr/>
        </p:nvSpPr>
        <p:spPr>
          <a:xfrm>
            <a:off x="2369971" y="1735303"/>
            <a:ext cx="6749700" cy="3078599"/>
          </a:xfrm>
          <a:prstGeom prst="rect">
            <a:avLst/>
          </a:prstGeom>
          <a:solidFill>
            <a:srgbClr val="C9DAF8"/>
          </a:solidFill>
          <a:ln cap="flat" cmpd="sng" w="254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rPr lang="en-US"/>
              <a:t>Data shall be available in one or more machine-readable digital formats. Open-standard, non-proprietary formats are recommended, per US Open Data Policy.14</a:t>
            </a:r>
          </a:p>
          <a:p>
            <a:pPr indent="0" lvl="0" marL="0" marR="0" rtl="0" algn="l">
              <a:lnSpc>
                <a:spcPct val="100000"/>
              </a:lnSpc>
              <a:spcBef>
                <a:spcPts val="0"/>
              </a:spcBef>
              <a:spcAft>
                <a:spcPts val="0"/>
              </a:spcAft>
              <a:buClr>
                <a:srgbClr val="000000"/>
              </a:buClr>
              <a:buFont typeface="Arial"/>
              <a:buNone/>
            </a:pPr>
            <a:r>
              <a:t/>
            </a:r>
            <a:endParaRPr/>
          </a:p>
          <a:p>
            <a:pPr indent="-69850" lvl="0" marL="0" marR="0" rtl="0" algn="l">
              <a:lnSpc>
                <a:spcPct val="100000"/>
              </a:lnSpc>
              <a:spcBef>
                <a:spcPts val="0"/>
              </a:spcBef>
              <a:spcAft>
                <a:spcPts val="0"/>
              </a:spcAft>
              <a:buClr>
                <a:schemeClr val="dk1"/>
              </a:buClr>
              <a:buFont typeface="Arial"/>
              <a:buNone/>
            </a:pPr>
            <a:r>
              <a:rPr lang="en-US"/>
              <a:t>Data access methods or services offered: Data are collected in near-real-time from nearly all Ocean Reference Stations and immediately made available on the Global Telecommunications System (GTS);  data are also made accessible at the Global Data Assembly Centers at NDBC and IFREMER via ftp.  Data available from THREDDS and OpenDAP at NDBC. </a:t>
            </a:r>
            <a:r>
              <a:rPr b="1" i="1" lang="en-US"/>
              <a:t>Limited services are available to help users retrieve datastreams.</a:t>
            </a:r>
          </a:p>
          <a:p>
            <a:pPr indent="-69850" lvl="0" marL="0" marR="0" rtl="0" algn="l">
              <a:lnSpc>
                <a:spcPct val="100000"/>
              </a:lnSpc>
              <a:spcBef>
                <a:spcPts val="0"/>
              </a:spcBef>
              <a:spcAft>
                <a:spcPts val="0"/>
              </a:spcAft>
              <a:buClr>
                <a:schemeClr val="dk1"/>
              </a:buClr>
              <a:buFont typeface="Arial"/>
              <a:buNone/>
            </a:pPr>
            <a:r>
              <a:t/>
            </a:r>
            <a:endParaRPr b="1" i="1"/>
          </a:p>
          <a:p>
            <a:pPr indent="-69850" lvl="0" marL="0" marR="0" rtl="0" algn="l">
              <a:lnSpc>
                <a:spcPct val="100000"/>
              </a:lnSpc>
              <a:spcBef>
                <a:spcPts val="0"/>
              </a:spcBef>
              <a:spcAft>
                <a:spcPts val="0"/>
              </a:spcAft>
              <a:buClr>
                <a:schemeClr val="dk1"/>
              </a:buClr>
              <a:buFont typeface="Arial"/>
              <a:buNone/>
            </a:pPr>
            <a:r>
              <a:t/>
            </a:r>
            <a:endParaRPr b="1" i="1"/>
          </a:p>
          <a:p>
            <a:pPr indent="0" lvl="0" marL="0" marR="0" rtl="0" algn="l">
              <a:lnSpc>
                <a:spcPct val="100000"/>
              </a:lnSpc>
              <a:spcBef>
                <a:spcPts val="0"/>
              </a:spcBef>
              <a:spcAft>
                <a:spcPts val="0"/>
              </a:spcAft>
              <a:buClr>
                <a:srgbClr val="000000"/>
              </a:buClr>
              <a:buFont typeface="Arial"/>
              <a:buNone/>
            </a:pPr>
            <a:r>
              <a:t/>
            </a:r>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7" name="Shape 297"/>
        <p:cNvGrpSpPr/>
        <p:nvPr/>
      </p:nvGrpSpPr>
      <p:grpSpPr>
        <a:xfrm>
          <a:off x="0" y="0"/>
          <a:ext cx="0" cy="0"/>
          <a:chOff x="0" y="0"/>
          <a:chExt cx="0" cy="0"/>
        </a:xfrm>
      </p:grpSpPr>
      <p:sp>
        <p:nvSpPr>
          <p:cNvPr id="298" name="Shape 298"/>
          <p:cNvSpPr txBox="1"/>
          <p:nvPr>
            <p:ph idx="12" type="sldNum"/>
          </p:nvPr>
        </p:nvSpPr>
        <p:spPr>
          <a:xfrm>
            <a:off x="8936982" y="6597134"/>
            <a:ext cx="182700" cy="1848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299" name="Shape 299"/>
          <p:cNvSpPr txBox="1"/>
          <p:nvPr>
            <p:ph type="title"/>
          </p:nvPr>
        </p:nvSpPr>
        <p:spPr>
          <a:xfrm>
            <a:off x="-2630" y="13136"/>
            <a:ext cx="9070500" cy="533400"/>
          </a:xfrm>
          <a:prstGeom prst="rect">
            <a:avLst/>
          </a:prstGeom>
          <a:noFill/>
          <a:ln>
            <a:noFill/>
          </a:ln>
        </p:spPr>
        <p:txBody>
          <a:bodyPr anchorCtr="0" anchor="ctr" bIns="91425" lIns="91425" rIns="91425" tIns="91425">
            <a:noAutofit/>
          </a:bodyPr>
          <a:lstStyle/>
          <a:p>
            <a:pPr indent="0" lvl="0" marL="0" marR="0" rtl="0">
              <a:lnSpc>
                <a:spcPct val="100000"/>
              </a:lnSpc>
              <a:spcBef>
                <a:spcPts val="0"/>
              </a:spcBef>
              <a:spcAft>
                <a:spcPts val="0"/>
              </a:spcAft>
              <a:buClr>
                <a:schemeClr val="dk1"/>
              </a:buClr>
              <a:buSzPct val="25000"/>
              <a:buFont typeface="Calibri"/>
              <a:buNone/>
            </a:pPr>
            <a:r>
              <a:rPr b="0" i="0" lang="en-US" sz="4400" u="none" cap="none" strike="noStrike">
                <a:solidFill>
                  <a:schemeClr val="dk1"/>
                </a:solidFill>
                <a:latin typeface="Calibri"/>
                <a:ea typeface="Calibri"/>
                <a:cs typeface="Calibri"/>
                <a:sym typeface="Calibri"/>
              </a:rPr>
              <a:t>Snapshot of OceanSITES</a:t>
            </a:r>
          </a:p>
        </p:txBody>
      </p:sp>
      <p:grpSp>
        <p:nvGrpSpPr>
          <p:cNvPr id="300" name="Shape 300"/>
          <p:cNvGrpSpPr/>
          <p:nvPr/>
        </p:nvGrpSpPr>
        <p:grpSpPr>
          <a:xfrm>
            <a:off x="0" y="1557775"/>
            <a:ext cx="9144000" cy="3771900"/>
            <a:chOff x="0" y="1905000"/>
            <a:chExt cx="9144000" cy="3771900"/>
          </a:xfrm>
        </p:grpSpPr>
        <p:sp>
          <p:nvSpPr>
            <p:cNvPr id="301" name="Shape 301"/>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sp>
          <p:nvSpPr>
            <p:cNvPr id="302" name="Shape 302"/>
            <p:cNvSpPr txBox="1"/>
            <p:nvPr/>
          </p:nvSpPr>
          <p:spPr>
            <a:xfrm>
              <a:off x="228600" y="4194047"/>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lang="en-US" sz="2400"/>
                <a:t>Usable</a:t>
              </a:r>
            </a:p>
          </p:txBody>
        </p:sp>
        <p:sp>
          <p:nvSpPr>
            <p:cNvPr id="303" name="Shape 303"/>
            <p:cNvSpPr txBox="1"/>
            <p:nvPr/>
          </p:nvSpPr>
          <p:spPr>
            <a:xfrm>
              <a:off x="1791674" y="2095499"/>
              <a:ext cx="5697300" cy="4617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sp>
          <p:nvSpPr>
            <p:cNvPr id="304" name="Shape 304"/>
            <p:cNvSpPr txBox="1"/>
            <p:nvPr/>
          </p:nvSpPr>
          <p:spPr>
            <a:xfrm>
              <a:off x="1830000" y="5067798"/>
              <a:ext cx="5788800" cy="461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all types of users and applications.</a:t>
              </a:r>
            </a:p>
          </p:txBody>
        </p:sp>
        <p:sp>
          <p:nvSpPr>
            <p:cNvPr id="305" name="Shape 305"/>
            <p:cNvSpPr txBox="1"/>
            <p:nvPr/>
          </p:nvSpPr>
          <p:spPr>
            <a:xfrm>
              <a:off x="2634433" y="4194047"/>
              <a:ext cx="17940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sp>
          <p:nvSpPr>
            <p:cNvPr id="306" name="Shape 306"/>
            <p:cNvSpPr txBox="1"/>
            <p:nvPr/>
          </p:nvSpPr>
          <p:spPr>
            <a:xfrm>
              <a:off x="5223771" y="4194047"/>
              <a:ext cx="11946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nvGrpSpPr>
            <p:cNvPr id="307" name="Shape 307"/>
            <p:cNvGrpSpPr/>
            <p:nvPr/>
          </p:nvGrpSpPr>
          <p:grpSpPr>
            <a:xfrm>
              <a:off x="7162800" y="2705098"/>
              <a:ext cx="1687367" cy="1950648"/>
              <a:chOff x="7086600" y="2244851"/>
              <a:chExt cx="1687367" cy="1950648"/>
            </a:xfrm>
          </p:grpSpPr>
          <p:pic>
            <p:nvPicPr>
              <p:cNvPr id="308" name="Shape 308"/>
              <p:cNvPicPr preferRelativeResize="0"/>
              <p:nvPr/>
            </p:nvPicPr>
            <p:blipFill rotWithShape="1">
              <a:blip r:embed="rId3">
                <a:alphaModFix/>
              </a:blip>
              <a:srcRect b="0" l="0" r="0" t="0"/>
              <a:stretch/>
            </p:blipFill>
            <p:spPr>
              <a:xfrm>
                <a:off x="7086600" y="2244851"/>
                <a:ext cx="1676100" cy="1188599"/>
              </a:xfrm>
              <a:prstGeom prst="rect">
                <a:avLst/>
              </a:prstGeom>
              <a:noFill/>
              <a:ln>
                <a:noFill/>
              </a:ln>
            </p:spPr>
          </p:pic>
          <p:sp>
            <p:nvSpPr>
              <p:cNvPr id="309" name="Shape 309"/>
              <p:cNvSpPr txBox="1"/>
              <p:nvPr/>
            </p:nvSpPr>
            <p:spPr>
              <a:xfrm>
                <a:off x="7098467" y="3733800"/>
                <a:ext cx="16755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sp>
        <p:nvSpPr>
          <p:cNvPr id="310" name="Shape 310"/>
          <p:cNvSpPr txBox="1"/>
          <p:nvPr/>
        </p:nvSpPr>
        <p:spPr>
          <a:xfrm>
            <a:off x="304800" y="5486400"/>
            <a:ext cx="8839200" cy="954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11" name="Shape 311"/>
          <p:cNvSpPr txBox="1"/>
          <p:nvPr/>
        </p:nvSpPr>
        <p:spPr>
          <a:xfrm>
            <a:off x="104400" y="5168675"/>
            <a:ext cx="7669800" cy="954000"/>
          </a:xfrm>
          <a:prstGeom prst="rect">
            <a:avLst/>
          </a:prstGeom>
          <a:solidFill>
            <a:srgbClr val="9FC5E8"/>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lang="en-US" sz="1800"/>
              <a:t>Who are your users?</a:t>
            </a:r>
          </a:p>
          <a:p>
            <a:pPr indent="0" lvl="0" marL="0" marR="0" rtl="0" algn="l">
              <a:lnSpc>
                <a:spcPct val="100000"/>
              </a:lnSpc>
              <a:spcBef>
                <a:spcPts val="0"/>
              </a:spcBef>
              <a:spcAft>
                <a:spcPts val="0"/>
              </a:spcAft>
              <a:buClr>
                <a:srgbClr val="000000"/>
              </a:buClr>
              <a:buSzPct val="25000"/>
              <a:buFont typeface="Arial"/>
              <a:buNone/>
            </a:pPr>
            <a:r>
              <a:rPr lang="en-US" sz="1800"/>
              <a:t>What do they need? (e.g. Flux calculations, continuous time series)</a:t>
            </a:r>
          </a:p>
          <a:p>
            <a:pPr indent="0" lvl="0" marL="0" marR="0" rtl="0" algn="l">
              <a:lnSpc>
                <a:spcPct val="100000"/>
              </a:lnSpc>
              <a:spcBef>
                <a:spcPts val="0"/>
              </a:spcBef>
              <a:spcAft>
                <a:spcPts val="0"/>
              </a:spcAft>
              <a:buClr>
                <a:srgbClr val="000000"/>
              </a:buClr>
              <a:buSzPct val="25000"/>
              <a:buFont typeface="Arial"/>
              <a:buNone/>
            </a:pPr>
            <a:r>
              <a:rPr lang="en-US" sz="1800"/>
              <a:t>How will they find and understand the data?</a:t>
            </a:r>
          </a:p>
        </p:txBody>
      </p:sp>
      <p:sp>
        <p:nvSpPr>
          <p:cNvPr id="312" name="Shape 312"/>
          <p:cNvSpPr/>
          <p:nvPr/>
        </p:nvSpPr>
        <p:spPr>
          <a:xfrm>
            <a:off x="2187271" y="1641978"/>
            <a:ext cx="6749700" cy="3078599"/>
          </a:xfrm>
          <a:prstGeom prst="rect">
            <a:avLst/>
          </a:prstGeom>
          <a:solidFill>
            <a:srgbClr val="C9DAF8"/>
          </a:solidFill>
          <a:ln cap="flat" cmpd="sng" w="25400">
            <a:solidFill>
              <a:srgbClr val="000000"/>
            </a:solidFill>
            <a:prstDash val="solid"/>
            <a:round/>
            <a:headEnd len="med" w="med" type="none"/>
            <a:tailEnd len="med" w="med" type="none"/>
          </a:ln>
        </p:spPr>
        <p:txBody>
          <a:bodyPr anchorCtr="0" anchor="t" bIns="45700" lIns="91425" rIns="91425" tIns="45700">
            <a:noAutofit/>
          </a:bodyPr>
          <a:lstStyle/>
          <a:p>
            <a:pPr indent="-69850" lvl="0" marL="0" marR="0" rtl="0" algn="l">
              <a:lnSpc>
                <a:spcPct val="100000"/>
              </a:lnSpc>
              <a:spcBef>
                <a:spcPts val="0"/>
              </a:spcBef>
              <a:spcAft>
                <a:spcPts val="0"/>
              </a:spcAft>
              <a:buClr>
                <a:schemeClr val="dk1"/>
              </a:buClr>
              <a:buFont typeface="Arial"/>
              <a:buNone/>
            </a:pPr>
            <a:r>
              <a:rPr b="1" i="1" lang="en-US"/>
              <a:t>Limited services are available to help users retrieve datastreams.</a:t>
            </a:r>
          </a:p>
          <a:p>
            <a:pPr indent="-69850" lvl="0" marL="0" marR="0" rtl="0" algn="l">
              <a:lnSpc>
                <a:spcPct val="100000"/>
              </a:lnSpc>
              <a:spcBef>
                <a:spcPts val="0"/>
              </a:spcBef>
              <a:spcAft>
                <a:spcPts val="0"/>
              </a:spcAft>
              <a:buClr>
                <a:schemeClr val="dk1"/>
              </a:buClr>
              <a:buFont typeface="Arial"/>
              <a:buNone/>
            </a:pPr>
            <a:r>
              <a:t/>
            </a:r>
            <a:endParaRPr b="1" i="1"/>
          </a:p>
          <a:p>
            <a:pPr indent="-69850" lvl="0" marL="0" marR="0" rtl="0" algn="l">
              <a:lnSpc>
                <a:spcPct val="100000"/>
              </a:lnSpc>
              <a:spcBef>
                <a:spcPts val="0"/>
              </a:spcBef>
              <a:spcAft>
                <a:spcPts val="0"/>
              </a:spcAft>
              <a:buClr>
                <a:schemeClr val="dk1"/>
              </a:buClr>
              <a:buFont typeface="Arial"/>
              <a:buNone/>
            </a:pPr>
            <a:r>
              <a:t/>
            </a:r>
            <a:endParaRPr b="1" i="1"/>
          </a:p>
          <a:p>
            <a:pPr indent="-69850" lvl="0" marL="0" marR="0" rtl="0" algn="l">
              <a:lnSpc>
                <a:spcPct val="100000"/>
              </a:lnSpc>
              <a:spcBef>
                <a:spcPts val="0"/>
              </a:spcBef>
              <a:spcAft>
                <a:spcPts val="0"/>
              </a:spcAft>
              <a:buClr>
                <a:schemeClr val="dk1"/>
              </a:buClr>
              <a:buFont typeface="Arial"/>
              <a:buNone/>
            </a:pPr>
            <a:r>
              <a:rPr b="1" i="1" lang="en-US"/>
              <a:t>Vs. Argo</a:t>
            </a:r>
          </a:p>
          <a:p>
            <a:pPr indent="-69850" lvl="0" marL="0" marR="0" rtl="0" algn="l">
              <a:lnSpc>
                <a:spcPct val="100000"/>
              </a:lnSpc>
              <a:spcBef>
                <a:spcPts val="0"/>
              </a:spcBef>
              <a:spcAft>
                <a:spcPts val="0"/>
              </a:spcAft>
              <a:buClr>
                <a:schemeClr val="dk1"/>
              </a:buClr>
              <a:buFont typeface="Arial"/>
              <a:buNone/>
            </a:pPr>
            <a:r>
              <a:rPr b="1" i="1" lang="en-US"/>
              <a:t>“</a:t>
            </a:r>
            <a:r>
              <a:rPr lang="en-US" sz="1600" u="sng">
                <a:solidFill>
                  <a:srgbClr val="0000FF"/>
                </a:solidFill>
                <a:latin typeface="Calibri"/>
                <a:ea typeface="Calibri"/>
                <a:cs typeface="Calibri"/>
                <a:sym typeface="Calibri"/>
              </a:rPr>
              <a:t>via the GTS for operational centers (data are in TESAC or BUFR format), via DOIs on the GDACs, via the two Global Data Assembly Centers (GDACs) in NetCDF format, via Data selection tools on the GDACs, via gridded fields and velocity products based on Argo NetCDF files from the GDACs, via data viewers that incorporate Argo data, via individual float data and plots at Coriolis GDAC, via the Global Argo Data Repository (GADR) for archived and offline data” </a:t>
            </a:r>
          </a:p>
          <a:p>
            <a:pPr indent="-69850" lvl="0" marL="0" marR="0" rtl="0" algn="l">
              <a:lnSpc>
                <a:spcPct val="100000"/>
              </a:lnSpc>
              <a:spcBef>
                <a:spcPts val="0"/>
              </a:spcBef>
              <a:spcAft>
                <a:spcPts val="0"/>
              </a:spcAft>
              <a:buClr>
                <a:schemeClr val="dk1"/>
              </a:buClr>
              <a:buFont typeface="Arial"/>
              <a:buNone/>
            </a:pPr>
            <a:r>
              <a:t/>
            </a:r>
            <a:endParaRPr b="1" i="1"/>
          </a:p>
          <a:p>
            <a:pPr indent="-69850" lvl="0" marL="0" marR="0" rtl="0" algn="l">
              <a:lnSpc>
                <a:spcPct val="100000"/>
              </a:lnSpc>
              <a:spcBef>
                <a:spcPts val="0"/>
              </a:spcBef>
              <a:spcAft>
                <a:spcPts val="0"/>
              </a:spcAft>
              <a:buClr>
                <a:schemeClr val="dk1"/>
              </a:buClr>
              <a:buFont typeface="Arial"/>
              <a:buNone/>
            </a:pPr>
            <a:r>
              <a:t/>
            </a:r>
            <a:endParaRPr b="1" i="1"/>
          </a:p>
          <a:p>
            <a:pPr indent="-69850" lvl="0" marL="0" marR="0" rtl="0" algn="l">
              <a:lnSpc>
                <a:spcPct val="100000"/>
              </a:lnSpc>
              <a:spcBef>
                <a:spcPts val="0"/>
              </a:spcBef>
              <a:spcAft>
                <a:spcPts val="0"/>
              </a:spcAft>
              <a:buClr>
                <a:schemeClr val="dk1"/>
              </a:buClr>
              <a:buFont typeface="Arial"/>
              <a:buNone/>
            </a:pPr>
            <a:r>
              <a:t/>
            </a:r>
            <a:endParaRPr b="1" i="1"/>
          </a:p>
          <a:p>
            <a:pPr indent="-69850" lvl="0" marL="0" marR="0" rtl="0" algn="l">
              <a:lnSpc>
                <a:spcPct val="100000"/>
              </a:lnSpc>
              <a:spcBef>
                <a:spcPts val="0"/>
              </a:spcBef>
              <a:spcAft>
                <a:spcPts val="0"/>
              </a:spcAft>
              <a:buClr>
                <a:schemeClr val="dk1"/>
              </a:buClr>
              <a:buFont typeface="Arial"/>
              <a:buNone/>
            </a:pPr>
            <a:r>
              <a:t/>
            </a:r>
            <a:endParaRPr b="1" i="1"/>
          </a:p>
          <a:p>
            <a:pPr indent="0" lvl="0" marL="0" marR="0" rtl="0" algn="l">
              <a:lnSpc>
                <a:spcPct val="100000"/>
              </a:lnSpc>
              <a:spcBef>
                <a:spcPts val="0"/>
              </a:spcBef>
              <a:spcAft>
                <a:spcPts val="0"/>
              </a:spcAft>
              <a:buClr>
                <a:srgbClr val="000000"/>
              </a:buClr>
              <a:buFont typeface="Arial"/>
              <a:buNone/>
            </a:pPr>
            <a:r>
              <a:t/>
            </a:r>
            <a:endParaRPr/>
          </a:p>
        </p:txBody>
      </p:sp>
      <p:pic>
        <p:nvPicPr>
          <p:cNvPr id="313" name="Shape 313"/>
          <p:cNvPicPr preferRelativeResize="0"/>
          <p:nvPr/>
        </p:nvPicPr>
        <p:blipFill rotWithShape="1">
          <a:blip r:embed="rId4">
            <a:alphaModFix/>
          </a:blip>
          <a:srcRect b="12485" l="16668" r="16655" t="4167"/>
          <a:stretch/>
        </p:blipFill>
        <p:spPr>
          <a:xfrm>
            <a:off x="721414" y="2586973"/>
            <a:ext cx="951000" cy="1188600"/>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1" name="Shape 321"/>
        <p:cNvGrpSpPr/>
        <p:nvPr/>
      </p:nvGrpSpPr>
      <p:grpSpPr>
        <a:xfrm>
          <a:off x="0" y="0"/>
          <a:ext cx="0" cy="0"/>
          <a:chOff x="0" y="0"/>
          <a:chExt cx="0" cy="0"/>
        </a:xfrm>
      </p:grpSpPr>
      <p:sp>
        <p:nvSpPr>
          <p:cNvPr id="322" name="Shape 322"/>
          <p:cNvSpPr txBox="1"/>
          <p:nvPr>
            <p:ph idx="12" type="sldNum"/>
          </p:nvPr>
        </p:nvSpPr>
        <p:spPr>
          <a:xfrm>
            <a:off x="8936982" y="6597134"/>
            <a:ext cx="182700" cy="1848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323" name="Shape 323"/>
          <p:cNvSpPr txBox="1"/>
          <p:nvPr>
            <p:ph type="title"/>
          </p:nvPr>
        </p:nvSpPr>
        <p:spPr>
          <a:xfrm>
            <a:off x="36744" y="127660"/>
            <a:ext cx="9070500" cy="533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Calibri"/>
              <a:buNone/>
            </a:pPr>
            <a:r>
              <a:t/>
            </a:r>
            <a:endParaRPr b="1" i="0" sz="4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ct val="25000"/>
              <a:buFont typeface="Calibri"/>
              <a:buNone/>
            </a:pPr>
            <a:r>
              <a:rPr b="1" i="1" lang="en-US" sz="4000"/>
              <a:t>What’s your vision for OceanSITES?</a:t>
            </a:r>
          </a:p>
        </p:txBody>
      </p:sp>
      <p:grpSp>
        <p:nvGrpSpPr>
          <p:cNvPr id="324" name="Shape 324"/>
          <p:cNvGrpSpPr/>
          <p:nvPr/>
        </p:nvGrpSpPr>
        <p:grpSpPr>
          <a:xfrm>
            <a:off x="0" y="898712"/>
            <a:ext cx="9144000" cy="3771900"/>
            <a:chOff x="0" y="1905000"/>
            <a:chExt cx="9144000" cy="3771900"/>
          </a:xfrm>
        </p:grpSpPr>
        <p:sp>
          <p:nvSpPr>
            <p:cNvPr id="325" name="Shape 325"/>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grpSp>
          <p:nvGrpSpPr>
            <p:cNvPr id="326" name="Shape 326"/>
            <p:cNvGrpSpPr/>
            <p:nvPr/>
          </p:nvGrpSpPr>
          <p:grpSpPr>
            <a:xfrm>
              <a:off x="228600" y="2705098"/>
              <a:ext cx="2101800" cy="1950648"/>
              <a:chOff x="152400" y="2244851"/>
              <a:chExt cx="2101800" cy="1950648"/>
            </a:xfrm>
          </p:grpSpPr>
          <p:sp>
            <p:nvSpPr>
              <p:cNvPr id="327" name="Shape 327"/>
              <p:cNvSpPr txBox="1"/>
              <p:nvPr/>
            </p:nvSpPr>
            <p:spPr>
              <a:xfrm>
                <a:off x="152400" y="3733800"/>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Discoverable</a:t>
                </a:r>
              </a:p>
            </p:txBody>
          </p:sp>
          <p:pic>
            <p:nvPicPr>
              <p:cNvPr id="328" name="Shape 328"/>
              <p:cNvPicPr preferRelativeResize="0"/>
              <p:nvPr/>
            </p:nvPicPr>
            <p:blipFill rotWithShape="1">
              <a:blip r:embed="rId3">
                <a:alphaModFix/>
              </a:blip>
              <a:srcRect b="6666" l="8892" r="6662" t="4444"/>
              <a:stretch/>
            </p:blipFill>
            <p:spPr>
              <a:xfrm>
                <a:off x="699516" y="2244851"/>
                <a:ext cx="1129200" cy="1188599"/>
              </a:xfrm>
              <a:prstGeom prst="rect">
                <a:avLst/>
              </a:prstGeom>
              <a:noFill/>
              <a:ln>
                <a:noFill/>
              </a:ln>
            </p:spPr>
          </p:pic>
        </p:grpSp>
        <p:sp>
          <p:nvSpPr>
            <p:cNvPr id="329" name="Shape 329"/>
            <p:cNvSpPr txBox="1"/>
            <p:nvPr/>
          </p:nvSpPr>
          <p:spPr>
            <a:xfrm>
              <a:off x="1342025" y="2041712"/>
              <a:ext cx="6718500" cy="461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a:t>
              </a:r>
              <a:r>
                <a:rPr b="1" lang="en-US" sz="2400">
                  <a:solidFill>
                    <a:srgbClr val="CC0000"/>
                  </a:solidFill>
                </a:rPr>
                <a:t>some key</a:t>
              </a:r>
              <a:r>
                <a:rPr b="1" i="0" lang="en-US" sz="2400" u="none" cap="none" strike="noStrike">
                  <a:solidFill>
                    <a:srgbClr val="000000"/>
                  </a:solidFill>
                  <a:latin typeface="Arial"/>
                  <a:ea typeface="Arial"/>
                  <a:cs typeface="Arial"/>
                  <a:sym typeface="Arial"/>
                </a:rPr>
                <a:t> users and applications.</a:t>
              </a:r>
            </a:p>
          </p:txBody>
        </p:sp>
        <p:grpSp>
          <p:nvGrpSpPr>
            <p:cNvPr id="330" name="Shape 330"/>
            <p:cNvGrpSpPr/>
            <p:nvPr/>
          </p:nvGrpSpPr>
          <p:grpSpPr>
            <a:xfrm>
              <a:off x="2634423" y="2705098"/>
              <a:ext cx="2101800" cy="1950651"/>
              <a:chOff x="2558223" y="2244851"/>
              <a:chExt cx="2101800" cy="1950651"/>
            </a:xfrm>
          </p:grpSpPr>
          <p:pic>
            <p:nvPicPr>
              <p:cNvPr id="331" name="Shape 331"/>
              <p:cNvPicPr preferRelativeResize="0"/>
              <p:nvPr/>
            </p:nvPicPr>
            <p:blipFill rotWithShape="1">
              <a:blip r:embed="rId4">
                <a:alphaModFix/>
              </a:blip>
              <a:srcRect b="0" l="0" r="0" t="0"/>
              <a:stretch/>
            </p:blipFill>
            <p:spPr>
              <a:xfrm>
                <a:off x="2646456" y="2244851"/>
                <a:ext cx="1660499" cy="1188599"/>
              </a:xfrm>
              <a:prstGeom prst="rect">
                <a:avLst/>
              </a:prstGeom>
              <a:noFill/>
              <a:ln>
                <a:noFill/>
              </a:ln>
            </p:spPr>
          </p:pic>
          <p:sp>
            <p:nvSpPr>
              <p:cNvPr id="332" name="Shape 332"/>
              <p:cNvSpPr txBox="1"/>
              <p:nvPr/>
            </p:nvSpPr>
            <p:spPr>
              <a:xfrm>
                <a:off x="2558223" y="3733802"/>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333" name="Shape 333"/>
            <p:cNvGrpSpPr/>
            <p:nvPr/>
          </p:nvGrpSpPr>
          <p:grpSpPr>
            <a:xfrm>
              <a:off x="5223771" y="2705098"/>
              <a:ext cx="1194600" cy="1950648"/>
              <a:chOff x="5147571" y="2244851"/>
              <a:chExt cx="1194600" cy="1950648"/>
            </a:xfrm>
          </p:grpSpPr>
          <p:pic>
            <p:nvPicPr>
              <p:cNvPr id="334" name="Shape 334"/>
              <p:cNvPicPr preferRelativeResize="0"/>
              <p:nvPr/>
            </p:nvPicPr>
            <p:blipFill rotWithShape="1">
              <a:blip r:embed="rId5">
                <a:alphaModFix/>
              </a:blip>
              <a:srcRect b="12485" l="16668" r="16655" t="4167"/>
              <a:stretch/>
            </p:blipFill>
            <p:spPr>
              <a:xfrm>
                <a:off x="5312664" y="2244851"/>
                <a:ext cx="951000" cy="1188599"/>
              </a:xfrm>
              <a:prstGeom prst="rect">
                <a:avLst/>
              </a:prstGeom>
              <a:noFill/>
              <a:ln>
                <a:noFill/>
              </a:ln>
            </p:spPr>
          </p:pic>
          <p:sp>
            <p:nvSpPr>
              <p:cNvPr id="335" name="Shape 335"/>
              <p:cNvSpPr txBox="1"/>
              <p:nvPr/>
            </p:nvSpPr>
            <p:spPr>
              <a:xfrm>
                <a:off x="5147571" y="3733800"/>
                <a:ext cx="11946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336" name="Shape 336"/>
            <p:cNvGrpSpPr/>
            <p:nvPr/>
          </p:nvGrpSpPr>
          <p:grpSpPr>
            <a:xfrm>
              <a:off x="7162800" y="2705098"/>
              <a:ext cx="1687367" cy="1950648"/>
              <a:chOff x="7086600" y="2244851"/>
              <a:chExt cx="1687367" cy="1950648"/>
            </a:xfrm>
          </p:grpSpPr>
          <p:pic>
            <p:nvPicPr>
              <p:cNvPr id="337" name="Shape 337"/>
              <p:cNvPicPr preferRelativeResize="0"/>
              <p:nvPr/>
            </p:nvPicPr>
            <p:blipFill rotWithShape="1">
              <a:blip r:embed="rId6">
                <a:alphaModFix/>
              </a:blip>
              <a:srcRect b="0" l="0" r="0" t="0"/>
              <a:stretch/>
            </p:blipFill>
            <p:spPr>
              <a:xfrm>
                <a:off x="7086600" y="2244851"/>
                <a:ext cx="1676100" cy="1188599"/>
              </a:xfrm>
              <a:prstGeom prst="rect">
                <a:avLst/>
              </a:prstGeom>
              <a:noFill/>
              <a:ln>
                <a:noFill/>
              </a:ln>
            </p:spPr>
          </p:pic>
          <p:sp>
            <p:nvSpPr>
              <p:cNvPr id="338" name="Shape 338"/>
              <p:cNvSpPr txBox="1"/>
              <p:nvPr/>
            </p:nvSpPr>
            <p:spPr>
              <a:xfrm>
                <a:off x="7098467" y="3733800"/>
                <a:ext cx="16755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cxnSp>
        <p:nvCxnSpPr>
          <p:cNvPr id="339" name="Shape 339"/>
          <p:cNvCxnSpPr/>
          <p:nvPr/>
        </p:nvCxnSpPr>
        <p:spPr>
          <a:xfrm>
            <a:off x="2376675" y="4696075"/>
            <a:ext cx="458100" cy="372300"/>
          </a:xfrm>
          <a:prstGeom prst="straightConnector1">
            <a:avLst/>
          </a:prstGeom>
          <a:noFill/>
          <a:ln cap="flat" cmpd="sng" w="76200">
            <a:solidFill>
              <a:schemeClr val="dk2"/>
            </a:solidFill>
            <a:prstDash val="solid"/>
            <a:round/>
            <a:headEnd len="lg" w="lg" type="none"/>
            <a:tailEnd len="lg" w="lg" type="none"/>
          </a:ln>
        </p:spPr>
      </p:cxnSp>
      <p:sp>
        <p:nvSpPr>
          <p:cNvPr id="340" name="Shape 340"/>
          <p:cNvSpPr txBox="1"/>
          <p:nvPr/>
        </p:nvSpPr>
        <p:spPr>
          <a:xfrm>
            <a:off x="1660825" y="4908275"/>
            <a:ext cx="2076000" cy="472500"/>
          </a:xfrm>
          <a:prstGeom prst="rect">
            <a:avLst/>
          </a:prstGeom>
          <a:noFill/>
          <a:ln>
            <a:noFill/>
          </a:ln>
        </p:spPr>
        <p:txBody>
          <a:bodyPr anchorCtr="0" anchor="t" bIns="91425" lIns="91425" rIns="91425" tIns="91425">
            <a:noAutofit/>
          </a:bodyPr>
          <a:lstStyle/>
          <a:p>
            <a:pPr lvl="0" rtl="0">
              <a:spcBef>
                <a:spcPts val="0"/>
              </a:spcBef>
              <a:buNone/>
            </a:pPr>
            <a:r>
              <a:rPr b="1" lang="en-US" sz="2400"/>
              <a:t>your KEY</a:t>
            </a:r>
          </a:p>
        </p:txBody>
      </p:sp>
      <p:sp>
        <p:nvSpPr>
          <p:cNvPr id="341" name="Shape 341"/>
          <p:cNvSpPr txBox="1"/>
          <p:nvPr/>
        </p:nvSpPr>
        <p:spPr>
          <a:xfrm>
            <a:off x="341250" y="3748600"/>
            <a:ext cx="8461500" cy="2708400"/>
          </a:xfrm>
          <a:prstGeom prst="rect">
            <a:avLst/>
          </a:prstGeom>
          <a:solidFill>
            <a:srgbClr val="3C78D8"/>
          </a:solidFill>
          <a:ln>
            <a:noFill/>
          </a:ln>
        </p:spPr>
        <p:txBody>
          <a:bodyPr anchorCtr="0" anchor="t" bIns="91425" lIns="91425" rIns="91425" tIns="91425">
            <a:noAutofit/>
          </a:bodyPr>
          <a:lstStyle/>
          <a:p>
            <a:pPr lvl="0" rtl="0">
              <a:spcBef>
                <a:spcPts val="0"/>
              </a:spcBef>
              <a:buNone/>
            </a:pPr>
            <a:r>
              <a:rPr lang="en-US" sz="2400"/>
              <a:t>WHO do you think can use the data?</a:t>
            </a:r>
          </a:p>
          <a:p>
            <a:pPr lvl="0" rtl="0">
              <a:spcBef>
                <a:spcPts val="0"/>
              </a:spcBef>
              <a:buNone/>
            </a:pPr>
            <a:r>
              <a:rPr lang="en-US" sz="2400"/>
              <a:t>WHAT makes the data unique/ valuable?</a:t>
            </a:r>
          </a:p>
          <a:p>
            <a:pPr lvl="0" rtl="0">
              <a:spcBef>
                <a:spcPts val="0"/>
              </a:spcBef>
              <a:buNone/>
            </a:pPr>
            <a:r>
              <a:rPr lang="en-US" sz="2400"/>
              <a:t>WHERE do you discover/access/use data yourself (or your students, or your colleagues)? </a:t>
            </a:r>
          </a:p>
          <a:p>
            <a:pPr lvl="0" rtl="0">
              <a:spcBef>
                <a:spcPts val="0"/>
              </a:spcBef>
              <a:buNone/>
            </a:pPr>
            <a:r>
              <a:rPr lang="en-US" sz="2400"/>
              <a:t>HOW do potential users currently view your data?</a:t>
            </a:r>
          </a:p>
          <a:p>
            <a:pPr lvl="0" rtl="0">
              <a:spcBef>
                <a:spcPts val="0"/>
              </a:spcBef>
              <a:buNone/>
            </a:pPr>
            <a:r>
              <a:t/>
            </a:r>
            <a:endParaRPr sz="2400"/>
          </a:p>
          <a:p>
            <a:pPr lvl="0" rtl="0">
              <a:spcBef>
                <a:spcPts val="0"/>
              </a:spcBef>
              <a:buNone/>
            </a:pPr>
            <a:r>
              <a:rPr lang="en-US" sz="2400"/>
              <a:t>WHY are you doing this?</a:t>
            </a:r>
            <a:r>
              <a:rPr lang="en-US"/>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pic>
        <p:nvPicPr>
          <p:cNvPr id="97" name="Shape 97"/>
          <p:cNvPicPr preferRelativeResize="0"/>
          <p:nvPr/>
        </p:nvPicPr>
        <p:blipFill>
          <a:blip r:embed="rId3">
            <a:alphaModFix/>
          </a:blip>
          <a:stretch>
            <a:fillRect/>
          </a:stretch>
        </p:blipFill>
        <p:spPr>
          <a:xfrm>
            <a:off x="2158750" y="381000"/>
            <a:ext cx="4552950" cy="6096000"/>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idx="12" type="sldNum"/>
          </p:nvPr>
        </p:nvSpPr>
        <p:spPr>
          <a:xfrm>
            <a:off x="8936982" y="6597134"/>
            <a:ext cx="182741" cy="184666"/>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07" name="Shape 107"/>
          <p:cNvSpPr txBox="1"/>
          <p:nvPr>
            <p:ph type="title"/>
          </p:nvPr>
        </p:nvSpPr>
        <p:spPr>
          <a:xfrm>
            <a:off x="-2629" y="13136"/>
            <a:ext cx="9070429" cy="533399"/>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000" u="none" cap="none" strike="noStrike">
                <a:solidFill>
                  <a:schemeClr val="dk1"/>
                </a:solidFill>
                <a:latin typeface="Calibri"/>
                <a:ea typeface="Calibri"/>
                <a:cs typeface="Calibri"/>
                <a:sym typeface="Calibri"/>
              </a:rPr>
              <a:t>Vision</a:t>
            </a:r>
            <a:r>
              <a:rPr b="1" i="0" lang="en-US" sz="4000" u="none" cap="none" strike="noStrike">
                <a:solidFill>
                  <a:schemeClr val="dk1"/>
                </a:solidFill>
                <a:latin typeface="Calibri"/>
                <a:ea typeface="Calibri"/>
                <a:cs typeface="Calibri"/>
                <a:sym typeface="Calibri"/>
              </a:rPr>
              <a:t> for NOAA Data Management</a:t>
            </a:r>
          </a:p>
        </p:txBody>
      </p:sp>
      <p:grpSp>
        <p:nvGrpSpPr>
          <p:cNvPr id="108" name="Shape 108"/>
          <p:cNvGrpSpPr/>
          <p:nvPr/>
        </p:nvGrpSpPr>
        <p:grpSpPr>
          <a:xfrm>
            <a:off x="0" y="1524000"/>
            <a:ext cx="9144000" cy="3771900"/>
            <a:chOff x="0" y="1905000"/>
            <a:chExt cx="9144000" cy="3771900"/>
          </a:xfrm>
        </p:grpSpPr>
        <p:sp>
          <p:nvSpPr>
            <p:cNvPr id="109" name="Shape 109"/>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grpSp>
          <p:nvGrpSpPr>
            <p:cNvPr id="110" name="Shape 110"/>
            <p:cNvGrpSpPr/>
            <p:nvPr/>
          </p:nvGrpSpPr>
          <p:grpSpPr>
            <a:xfrm>
              <a:off x="228600" y="2705098"/>
              <a:ext cx="2101856" cy="1950613"/>
              <a:chOff x="152400" y="2244851"/>
              <a:chExt cx="2101856" cy="1950613"/>
            </a:xfrm>
          </p:grpSpPr>
          <p:sp>
            <p:nvSpPr>
              <p:cNvPr id="111" name="Shape 111"/>
              <p:cNvSpPr txBox="1"/>
              <p:nvPr/>
            </p:nvSpPr>
            <p:spPr>
              <a:xfrm>
                <a:off x="152400" y="3733800"/>
                <a:ext cx="2101856"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Discoverable</a:t>
                </a:r>
              </a:p>
            </p:txBody>
          </p:sp>
          <p:pic>
            <p:nvPicPr>
              <p:cNvPr id="112" name="Shape 112"/>
              <p:cNvPicPr preferRelativeResize="0"/>
              <p:nvPr/>
            </p:nvPicPr>
            <p:blipFill rotWithShape="1">
              <a:blip r:embed="rId3">
                <a:alphaModFix/>
              </a:blip>
              <a:srcRect b="6666" l="8889" r="6666" t="4444"/>
              <a:stretch/>
            </p:blipFill>
            <p:spPr>
              <a:xfrm>
                <a:off x="699516" y="2244851"/>
                <a:ext cx="1129284" cy="1188719"/>
              </a:xfrm>
              <a:prstGeom prst="rect">
                <a:avLst/>
              </a:prstGeom>
              <a:noFill/>
              <a:ln>
                <a:noFill/>
              </a:ln>
            </p:spPr>
          </p:pic>
        </p:grpSp>
        <p:sp>
          <p:nvSpPr>
            <p:cNvPr id="113" name="Shape 113"/>
            <p:cNvSpPr txBox="1"/>
            <p:nvPr/>
          </p:nvSpPr>
          <p:spPr>
            <a:xfrm>
              <a:off x="1791674" y="2095499"/>
              <a:ext cx="5697293" cy="46166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All NOAA environmental data shall be</a:t>
              </a:r>
            </a:p>
          </p:txBody>
        </p:sp>
        <p:sp>
          <p:nvSpPr>
            <p:cNvPr id="114" name="Shape 114"/>
            <p:cNvSpPr txBox="1"/>
            <p:nvPr/>
          </p:nvSpPr>
          <p:spPr>
            <a:xfrm>
              <a:off x="1828800" y="4991098"/>
              <a:ext cx="5788763" cy="46166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all types of users and applications.</a:t>
              </a:r>
            </a:p>
          </p:txBody>
        </p:sp>
        <p:grpSp>
          <p:nvGrpSpPr>
            <p:cNvPr id="115" name="Shape 115"/>
            <p:cNvGrpSpPr/>
            <p:nvPr/>
          </p:nvGrpSpPr>
          <p:grpSpPr>
            <a:xfrm>
              <a:off x="2634423" y="2705098"/>
              <a:ext cx="2101800" cy="1950651"/>
              <a:chOff x="2558223" y="2244851"/>
              <a:chExt cx="2101800" cy="1950651"/>
            </a:xfrm>
          </p:grpSpPr>
          <p:pic>
            <p:nvPicPr>
              <p:cNvPr id="116" name="Shape 116"/>
              <p:cNvPicPr preferRelativeResize="0"/>
              <p:nvPr/>
            </p:nvPicPr>
            <p:blipFill rotWithShape="1">
              <a:blip r:embed="rId4">
                <a:alphaModFix/>
              </a:blip>
              <a:srcRect b="0" l="0" r="0" t="0"/>
              <a:stretch/>
            </p:blipFill>
            <p:spPr>
              <a:xfrm>
                <a:off x="2646456" y="2244851"/>
                <a:ext cx="1660368" cy="1188719"/>
              </a:xfrm>
              <a:prstGeom prst="rect">
                <a:avLst/>
              </a:prstGeom>
              <a:noFill/>
              <a:ln>
                <a:noFill/>
              </a:ln>
            </p:spPr>
          </p:pic>
          <p:sp>
            <p:nvSpPr>
              <p:cNvPr id="117" name="Shape 117"/>
              <p:cNvSpPr txBox="1"/>
              <p:nvPr/>
            </p:nvSpPr>
            <p:spPr>
              <a:xfrm>
                <a:off x="2558223" y="3733802"/>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118" name="Shape 118"/>
            <p:cNvGrpSpPr/>
            <p:nvPr/>
          </p:nvGrpSpPr>
          <p:grpSpPr>
            <a:xfrm>
              <a:off x="5223771" y="2705098"/>
              <a:ext cx="1194557" cy="1950613"/>
              <a:chOff x="5147571" y="2244851"/>
              <a:chExt cx="1194557" cy="1950613"/>
            </a:xfrm>
          </p:grpSpPr>
          <p:pic>
            <p:nvPicPr>
              <p:cNvPr id="119" name="Shape 119"/>
              <p:cNvPicPr preferRelativeResize="0"/>
              <p:nvPr/>
            </p:nvPicPr>
            <p:blipFill rotWithShape="1">
              <a:blip r:embed="rId5">
                <a:alphaModFix/>
              </a:blip>
              <a:srcRect b="12489" l="16669" r="16656" t="4167"/>
              <a:stretch/>
            </p:blipFill>
            <p:spPr>
              <a:xfrm>
                <a:off x="5312664" y="2244851"/>
                <a:ext cx="950976" cy="1188719"/>
              </a:xfrm>
              <a:prstGeom prst="rect">
                <a:avLst/>
              </a:prstGeom>
              <a:noFill/>
              <a:ln>
                <a:noFill/>
              </a:ln>
            </p:spPr>
          </p:pic>
          <p:sp>
            <p:nvSpPr>
              <p:cNvPr id="120" name="Shape 120"/>
              <p:cNvSpPr txBox="1"/>
              <p:nvPr/>
            </p:nvSpPr>
            <p:spPr>
              <a:xfrm>
                <a:off x="5147571" y="3733800"/>
                <a:ext cx="1194557"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121" name="Shape 121"/>
            <p:cNvGrpSpPr/>
            <p:nvPr/>
          </p:nvGrpSpPr>
          <p:grpSpPr>
            <a:xfrm>
              <a:off x="7162800" y="2705098"/>
              <a:ext cx="1687326" cy="1950613"/>
              <a:chOff x="7086600" y="2244851"/>
              <a:chExt cx="1687326" cy="1950613"/>
            </a:xfrm>
          </p:grpSpPr>
          <p:pic>
            <p:nvPicPr>
              <p:cNvPr id="122" name="Shape 122"/>
              <p:cNvPicPr preferRelativeResize="0"/>
              <p:nvPr/>
            </p:nvPicPr>
            <p:blipFill rotWithShape="1">
              <a:blip r:embed="rId6">
                <a:alphaModFix/>
              </a:blip>
              <a:srcRect b="0" l="0" r="0" t="0"/>
              <a:stretch/>
            </p:blipFill>
            <p:spPr>
              <a:xfrm>
                <a:off x="7086600" y="2244851"/>
                <a:ext cx="1676070" cy="1188719"/>
              </a:xfrm>
              <a:prstGeom prst="rect">
                <a:avLst/>
              </a:prstGeom>
              <a:noFill/>
              <a:ln>
                <a:noFill/>
              </a:ln>
            </p:spPr>
          </p:pic>
          <p:sp>
            <p:nvSpPr>
              <p:cNvPr id="123" name="Shape 123"/>
              <p:cNvSpPr txBox="1"/>
              <p:nvPr/>
            </p:nvSpPr>
            <p:spPr>
              <a:xfrm>
                <a:off x="7098467" y="3733800"/>
                <a:ext cx="1675459" cy="46166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sp>
        <p:nvSpPr>
          <p:cNvPr id="124" name="Shape 124"/>
          <p:cNvSpPr txBox="1"/>
          <p:nvPr/>
        </p:nvSpPr>
        <p:spPr>
          <a:xfrm>
            <a:off x="304800" y="5486400"/>
            <a:ext cx="8839199" cy="95410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rPr lang="en-US"/>
              <a:t>I</a:t>
            </a:r>
            <a:r>
              <a:rPr b="0" i="0" lang="en-US" sz="1400" u="none" cap="none" strike="noStrike">
                <a:solidFill>
                  <a:srgbClr val="000000"/>
                </a:solidFill>
                <a:latin typeface="Arial"/>
                <a:ea typeface="Arial"/>
                <a:cs typeface="Arial"/>
                <a:sym typeface="Arial"/>
              </a:rPr>
              <a:t>mplementation of NOAA’s response to US PARR (Public Access of Research Results) and working toward achieving this vision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idx="12" type="sldNum"/>
          </p:nvPr>
        </p:nvSpPr>
        <p:spPr>
          <a:xfrm>
            <a:off x="8936982" y="6597134"/>
            <a:ext cx="182700" cy="1848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34" name="Shape 134"/>
          <p:cNvSpPr txBox="1"/>
          <p:nvPr>
            <p:ph type="title"/>
          </p:nvPr>
        </p:nvSpPr>
        <p:spPr>
          <a:xfrm>
            <a:off x="36744" y="456960"/>
            <a:ext cx="9070500" cy="5334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lang="en-US" sz="4000"/>
              <a:t>How is OceanSITES doing?</a:t>
            </a:r>
          </a:p>
          <a:p>
            <a:pPr indent="0" lvl="0" marL="0" marR="0" rtl="0" algn="ctr">
              <a:lnSpc>
                <a:spcPct val="100000"/>
              </a:lnSpc>
              <a:spcBef>
                <a:spcPts val="0"/>
              </a:spcBef>
              <a:spcAft>
                <a:spcPts val="0"/>
              </a:spcAft>
              <a:buClr>
                <a:schemeClr val="dk1"/>
              </a:buClr>
              <a:buSzPct val="25000"/>
              <a:buFont typeface="Calibri"/>
              <a:buNone/>
            </a:pPr>
            <a:r>
              <a:t/>
            </a:r>
            <a:endParaRPr b="1" i="1" sz="4000"/>
          </a:p>
        </p:txBody>
      </p:sp>
      <p:grpSp>
        <p:nvGrpSpPr>
          <p:cNvPr id="135" name="Shape 135"/>
          <p:cNvGrpSpPr/>
          <p:nvPr/>
        </p:nvGrpSpPr>
        <p:grpSpPr>
          <a:xfrm>
            <a:off x="0" y="1774225"/>
            <a:ext cx="9144000" cy="3771900"/>
            <a:chOff x="0" y="1905000"/>
            <a:chExt cx="9144000" cy="3771900"/>
          </a:xfrm>
        </p:grpSpPr>
        <p:sp>
          <p:nvSpPr>
            <p:cNvPr id="136" name="Shape 136"/>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grpSp>
          <p:nvGrpSpPr>
            <p:cNvPr id="137" name="Shape 137"/>
            <p:cNvGrpSpPr/>
            <p:nvPr/>
          </p:nvGrpSpPr>
          <p:grpSpPr>
            <a:xfrm>
              <a:off x="228600" y="2705098"/>
              <a:ext cx="2101800" cy="1950648"/>
              <a:chOff x="152400" y="2244851"/>
              <a:chExt cx="2101800" cy="1950648"/>
            </a:xfrm>
          </p:grpSpPr>
          <p:sp>
            <p:nvSpPr>
              <p:cNvPr id="138" name="Shape 138"/>
              <p:cNvSpPr txBox="1"/>
              <p:nvPr/>
            </p:nvSpPr>
            <p:spPr>
              <a:xfrm>
                <a:off x="152400" y="3733800"/>
                <a:ext cx="2101800" cy="461700"/>
              </a:xfrm>
              <a:prstGeom prst="rect">
                <a:avLst/>
              </a:prstGeom>
              <a:solidFill>
                <a:srgbClr val="FFE599"/>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Discoverable</a:t>
                </a:r>
              </a:p>
            </p:txBody>
          </p:sp>
          <p:pic>
            <p:nvPicPr>
              <p:cNvPr id="139" name="Shape 139"/>
              <p:cNvPicPr preferRelativeResize="0"/>
              <p:nvPr/>
            </p:nvPicPr>
            <p:blipFill rotWithShape="1">
              <a:blip r:embed="rId3">
                <a:alphaModFix/>
              </a:blip>
              <a:srcRect b="6666" l="8892" r="6662" t="4444"/>
              <a:stretch/>
            </p:blipFill>
            <p:spPr>
              <a:xfrm>
                <a:off x="699516" y="2244851"/>
                <a:ext cx="1129200" cy="1188599"/>
              </a:xfrm>
              <a:prstGeom prst="rect">
                <a:avLst/>
              </a:prstGeom>
              <a:noFill/>
              <a:ln>
                <a:noFill/>
              </a:ln>
            </p:spPr>
          </p:pic>
        </p:grpSp>
        <p:sp>
          <p:nvSpPr>
            <p:cNvPr id="140" name="Shape 140"/>
            <p:cNvSpPr txBox="1"/>
            <p:nvPr/>
          </p:nvSpPr>
          <p:spPr>
            <a:xfrm>
              <a:off x="1791674" y="2095499"/>
              <a:ext cx="5697300" cy="4617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lang="en-US" sz="2400"/>
                <a:t>Is OceanSITES data</a:t>
              </a:r>
            </a:p>
          </p:txBody>
        </p:sp>
        <p:sp>
          <p:nvSpPr>
            <p:cNvPr id="141" name="Shape 141"/>
            <p:cNvSpPr txBox="1"/>
            <p:nvPr/>
          </p:nvSpPr>
          <p:spPr>
            <a:xfrm>
              <a:off x="2047725" y="5012000"/>
              <a:ext cx="5185200" cy="461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users and applications</a:t>
              </a:r>
              <a:r>
                <a:rPr b="1" lang="en-US" sz="2400"/>
                <a:t>?</a:t>
              </a:r>
            </a:p>
          </p:txBody>
        </p:sp>
        <p:grpSp>
          <p:nvGrpSpPr>
            <p:cNvPr id="142" name="Shape 142"/>
            <p:cNvGrpSpPr/>
            <p:nvPr/>
          </p:nvGrpSpPr>
          <p:grpSpPr>
            <a:xfrm>
              <a:off x="2634423" y="2705098"/>
              <a:ext cx="2101800" cy="1950651"/>
              <a:chOff x="2558223" y="2244851"/>
              <a:chExt cx="2101800" cy="1950651"/>
            </a:xfrm>
          </p:grpSpPr>
          <p:pic>
            <p:nvPicPr>
              <p:cNvPr id="143" name="Shape 143"/>
              <p:cNvPicPr preferRelativeResize="0"/>
              <p:nvPr/>
            </p:nvPicPr>
            <p:blipFill rotWithShape="1">
              <a:blip r:embed="rId4">
                <a:alphaModFix/>
              </a:blip>
              <a:srcRect b="0" l="0" r="0" t="0"/>
              <a:stretch/>
            </p:blipFill>
            <p:spPr>
              <a:xfrm>
                <a:off x="2646456" y="2244851"/>
                <a:ext cx="1660499" cy="1188599"/>
              </a:xfrm>
              <a:prstGeom prst="rect">
                <a:avLst/>
              </a:prstGeom>
              <a:noFill/>
              <a:ln>
                <a:noFill/>
              </a:ln>
            </p:spPr>
          </p:pic>
          <p:sp>
            <p:nvSpPr>
              <p:cNvPr id="144" name="Shape 144"/>
              <p:cNvSpPr txBox="1"/>
              <p:nvPr/>
            </p:nvSpPr>
            <p:spPr>
              <a:xfrm>
                <a:off x="2558223" y="3733802"/>
                <a:ext cx="2101800" cy="461700"/>
              </a:xfrm>
              <a:prstGeom prst="rect">
                <a:avLst/>
              </a:prstGeom>
              <a:solidFill>
                <a:srgbClr val="00FF00"/>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145" name="Shape 145"/>
            <p:cNvGrpSpPr/>
            <p:nvPr/>
          </p:nvGrpSpPr>
          <p:grpSpPr>
            <a:xfrm>
              <a:off x="5223771" y="2705098"/>
              <a:ext cx="1194600" cy="1950648"/>
              <a:chOff x="5147571" y="2244851"/>
              <a:chExt cx="1194600" cy="1950648"/>
            </a:xfrm>
          </p:grpSpPr>
          <p:pic>
            <p:nvPicPr>
              <p:cNvPr id="146" name="Shape 146"/>
              <p:cNvPicPr preferRelativeResize="0"/>
              <p:nvPr/>
            </p:nvPicPr>
            <p:blipFill rotWithShape="1">
              <a:blip r:embed="rId5">
                <a:alphaModFix/>
              </a:blip>
              <a:srcRect b="12485" l="16668" r="16655" t="4167"/>
              <a:stretch/>
            </p:blipFill>
            <p:spPr>
              <a:xfrm>
                <a:off x="5312664" y="2244851"/>
                <a:ext cx="951000" cy="1188599"/>
              </a:xfrm>
              <a:prstGeom prst="rect">
                <a:avLst/>
              </a:prstGeom>
              <a:noFill/>
              <a:ln>
                <a:noFill/>
              </a:ln>
            </p:spPr>
          </p:pic>
          <p:sp>
            <p:nvSpPr>
              <p:cNvPr id="147" name="Shape 147"/>
              <p:cNvSpPr txBox="1"/>
              <p:nvPr/>
            </p:nvSpPr>
            <p:spPr>
              <a:xfrm>
                <a:off x="5147571" y="3733800"/>
                <a:ext cx="1194600" cy="461700"/>
              </a:xfrm>
              <a:prstGeom prst="rect">
                <a:avLst/>
              </a:prstGeom>
              <a:solidFill>
                <a:srgbClr val="FFE599"/>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148" name="Shape 148"/>
            <p:cNvGrpSpPr/>
            <p:nvPr/>
          </p:nvGrpSpPr>
          <p:grpSpPr>
            <a:xfrm>
              <a:off x="7162800" y="2705098"/>
              <a:ext cx="1687367" cy="1950648"/>
              <a:chOff x="7086600" y="2244851"/>
              <a:chExt cx="1687367" cy="1950648"/>
            </a:xfrm>
          </p:grpSpPr>
          <p:pic>
            <p:nvPicPr>
              <p:cNvPr id="149" name="Shape 149"/>
              <p:cNvPicPr preferRelativeResize="0"/>
              <p:nvPr/>
            </p:nvPicPr>
            <p:blipFill rotWithShape="1">
              <a:blip r:embed="rId6">
                <a:alphaModFix/>
              </a:blip>
              <a:srcRect b="0" l="0" r="0" t="0"/>
              <a:stretch/>
            </p:blipFill>
            <p:spPr>
              <a:xfrm>
                <a:off x="7086600" y="2244851"/>
                <a:ext cx="1676100" cy="1188599"/>
              </a:xfrm>
              <a:prstGeom prst="rect">
                <a:avLst/>
              </a:prstGeom>
              <a:noFill/>
              <a:ln>
                <a:noFill/>
              </a:ln>
            </p:spPr>
          </p:pic>
          <p:sp>
            <p:nvSpPr>
              <p:cNvPr id="150" name="Shape 150"/>
              <p:cNvSpPr txBox="1"/>
              <p:nvPr/>
            </p:nvSpPr>
            <p:spPr>
              <a:xfrm>
                <a:off x="7098467" y="3733800"/>
                <a:ext cx="1675500" cy="461700"/>
              </a:xfrm>
              <a:prstGeom prst="rect">
                <a:avLst/>
              </a:prstGeom>
              <a:solidFill>
                <a:srgbClr val="00FF00"/>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idx="12" type="sldNum"/>
          </p:nvPr>
        </p:nvSpPr>
        <p:spPr>
          <a:xfrm>
            <a:off x="8936982" y="6597134"/>
            <a:ext cx="182700" cy="1848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60" name="Shape 160"/>
          <p:cNvSpPr txBox="1"/>
          <p:nvPr>
            <p:ph type="title"/>
          </p:nvPr>
        </p:nvSpPr>
        <p:spPr>
          <a:xfrm>
            <a:off x="36744" y="456960"/>
            <a:ext cx="9070500" cy="5334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lang="en-US" sz="4000"/>
              <a:t>How is OceanSITES doing?</a:t>
            </a:r>
          </a:p>
          <a:p>
            <a:pPr indent="0" lvl="0" marL="0" marR="0" rtl="0" algn="ctr">
              <a:lnSpc>
                <a:spcPct val="100000"/>
              </a:lnSpc>
              <a:spcBef>
                <a:spcPts val="0"/>
              </a:spcBef>
              <a:spcAft>
                <a:spcPts val="0"/>
              </a:spcAft>
              <a:buClr>
                <a:schemeClr val="dk1"/>
              </a:buClr>
              <a:buSzPct val="25000"/>
              <a:buFont typeface="Calibri"/>
              <a:buNone/>
            </a:pPr>
            <a:r>
              <a:t/>
            </a:r>
            <a:endParaRPr b="1" i="1" sz="4000"/>
          </a:p>
        </p:txBody>
      </p:sp>
      <p:grpSp>
        <p:nvGrpSpPr>
          <p:cNvPr id="161" name="Shape 161"/>
          <p:cNvGrpSpPr/>
          <p:nvPr/>
        </p:nvGrpSpPr>
        <p:grpSpPr>
          <a:xfrm>
            <a:off x="0" y="1162500"/>
            <a:ext cx="9144000" cy="3771900"/>
            <a:chOff x="0" y="1905000"/>
            <a:chExt cx="9144000" cy="3771900"/>
          </a:xfrm>
        </p:grpSpPr>
        <p:sp>
          <p:nvSpPr>
            <p:cNvPr id="162" name="Shape 162"/>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grpSp>
          <p:nvGrpSpPr>
            <p:cNvPr id="163" name="Shape 163"/>
            <p:cNvGrpSpPr/>
            <p:nvPr/>
          </p:nvGrpSpPr>
          <p:grpSpPr>
            <a:xfrm>
              <a:off x="228600" y="2705098"/>
              <a:ext cx="2101800" cy="1950648"/>
              <a:chOff x="152400" y="2244851"/>
              <a:chExt cx="2101800" cy="1950648"/>
            </a:xfrm>
          </p:grpSpPr>
          <p:sp>
            <p:nvSpPr>
              <p:cNvPr id="164" name="Shape 164"/>
              <p:cNvSpPr txBox="1"/>
              <p:nvPr/>
            </p:nvSpPr>
            <p:spPr>
              <a:xfrm>
                <a:off x="152400" y="3733800"/>
                <a:ext cx="2101800" cy="461700"/>
              </a:xfrm>
              <a:prstGeom prst="rect">
                <a:avLst/>
              </a:prstGeom>
              <a:solidFill>
                <a:srgbClr val="FFE599"/>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Discoverable</a:t>
                </a:r>
              </a:p>
            </p:txBody>
          </p:sp>
          <p:pic>
            <p:nvPicPr>
              <p:cNvPr id="165" name="Shape 165"/>
              <p:cNvPicPr preferRelativeResize="0"/>
              <p:nvPr/>
            </p:nvPicPr>
            <p:blipFill rotWithShape="1">
              <a:blip r:embed="rId3">
                <a:alphaModFix/>
              </a:blip>
              <a:srcRect b="6666" l="8892" r="6662" t="4444"/>
              <a:stretch/>
            </p:blipFill>
            <p:spPr>
              <a:xfrm>
                <a:off x="699516" y="2244851"/>
                <a:ext cx="1129200" cy="1188599"/>
              </a:xfrm>
              <a:prstGeom prst="rect">
                <a:avLst/>
              </a:prstGeom>
              <a:noFill/>
              <a:ln>
                <a:noFill/>
              </a:ln>
            </p:spPr>
          </p:pic>
        </p:grpSp>
        <p:sp>
          <p:nvSpPr>
            <p:cNvPr id="166" name="Shape 166"/>
            <p:cNvSpPr txBox="1"/>
            <p:nvPr/>
          </p:nvSpPr>
          <p:spPr>
            <a:xfrm>
              <a:off x="1791674" y="2095499"/>
              <a:ext cx="5697300" cy="4617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lang="en-US" sz="2400"/>
                <a:t>Is OceanSITES data</a:t>
              </a:r>
            </a:p>
          </p:txBody>
        </p:sp>
        <p:sp>
          <p:nvSpPr>
            <p:cNvPr id="167" name="Shape 167"/>
            <p:cNvSpPr txBox="1"/>
            <p:nvPr/>
          </p:nvSpPr>
          <p:spPr>
            <a:xfrm>
              <a:off x="2047725" y="5012000"/>
              <a:ext cx="5185200" cy="461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users and applications</a:t>
              </a:r>
              <a:r>
                <a:rPr b="1" lang="en-US" sz="2400"/>
                <a:t>?</a:t>
              </a:r>
            </a:p>
          </p:txBody>
        </p:sp>
        <p:grpSp>
          <p:nvGrpSpPr>
            <p:cNvPr id="168" name="Shape 168"/>
            <p:cNvGrpSpPr/>
            <p:nvPr/>
          </p:nvGrpSpPr>
          <p:grpSpPr>
            <a:xfrm>
              <a:off x="2634423" y="2705098"/>
              <a:ext cx="2101800" cy="1950651"/>
              <a:chOff x="2558223" y="2244851"/>
              <a:chExt cx="2101800" cy="1950651"/>
            </a:xfrm>
          </p:grpSpPr>
          <p:pic>
            <p:nvPicPr>
              <p:cNvPr id="169" name="Shape 169"/>
              <p:cNvPicPr preferRelativeResize="0"/>
              <p:nvPr/>
            </p:nvPicPr>
            <p:blipFill rotWithShape="1">
              <a:blip r:embed="rId4">
                <a:alphaModFix/>
              </a:blip>
              <a:srcRect b="0" l="0" r="0" t="0"/>
              <a:stretch/>
            </p:blipFill>
            <p:spPr>
              <a:xfrm>
                <a:off x="2646456" y="2244851"/>
                <a:ext cx="1660499" cy="1188599"/>
              </a:xfrm>
              <a:prstGeom prst="rect">
                <a:avLst/>
              </a:prstGeom>
              <a:noFill/>
              <a:ln>
                <a:noFill/>
              </a:ln>
            </p:spPr>
          </p:pic>
          <p:sp>
            <p:nvSpPr>
              <p:cNvPr id="170" name="Shape 170"/>
              <p:cNvSpPr txBox="1"/>
              <p:nvPr/>
            </p:nvSpPr>
            <p:spPr>
              <a:xfrm>
                <a:off x="2558223" y="3733802"/>
                <a:ext cx="2101800" cy="461700"/>
              </a:xfrm>
              <a:prstGeom prst="rect">
                <a:avLst/>
              </a:prstGeom>
              <a:solidFill>
                <a:srgbClr val="00FF00"/>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171" name="Shape 171"/>
            <p:cNvGrpSpPr/>
            <p:nvPr/>
          </p:nvGrpSpPr>
          <p:grpSpPr>
            <a:xfrm>
              <a:off x="5223771" y="2705098"/>
              <a:ext cx="1194600" cy="1950648"/>
              <a:chOff x="5147571" y="2244851"/>
              <a:chExt cx="1194600" cy="1950648"/>
            </a:xfrm>
          </p:grpSpPr>
          <p:pic>
            <p:nvPicPr>
              <p:cNvPr id="172" name="Shape 172"/>
              <p:cNvPicPr preferRelativeResize="0"/>
              <p:nvPr/>
            </p:nvPicPr>
            <p:blipFill rotWithShape="1">
              <a:blip r:embed="rId5">
                <a:alphaModFix/>
              </a:blip>
              <a:srcRect b="12485" l="16668" r="16655" t="4167"/>
              <a:stretch/>
            </p:blipFill>
            <p:spPr>
              <a:xfrm>
                <a:off x="5312664" y="2244851"/>
                <a:ext cx="951000" cy="1188599"/>
              </a:xfrm>
              <a:prstGeom prst="rect">
                <a:avLst/>
              </a:prstGeom>
              <a:noFill/>
              <a:ln>
                <a:noFill/>
              </a:ln>
            </p:spPr>
          </p:pic>
          <p:sp>
            <p:nvSpPr>
              <p:cNvPr id="173" name="Shape 173"/>
              <p:cNvSpPr txBox="1"/>
              <p:nvPr/>
            </p:nvSpPr>
            <p:spPr>
              <a:xfrm>
                <a:off x="5147571" y="3733800"/>
                <a:ext cx="1194600" cy="461700"/>
              </a:xfrm>
              <a:prstGeom prst="rect">
                <a:avLst/>
              </a:prstGeom>
              <a:solidFill>
                <a:srgbClr val="FFE599"/>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174" name="Shape 174"/>
            <p:cNvGrpSpPr/>
            <p:nvPr/>
          </p:nvGrpSpPr>
          <p:grpSpPr>
            <a:xfrm>
              <a:off x="7162800" y="2705098"/>
              <a:ext cx="1687367" cy="1950648"/>
              <a:chOff x="7086600" y="2244851"/>
              <a:chExt cx="1687367" cy="1950648"/>
            </a:xfrm>
          </p:grpSpPr>
          <p:pic>
            <p:nvPicPr>
              <p:cNvPr id="175" name="Shape 175"/>
              <p:cNvPicPr preferRelativeResize="0"/>
              <p:nvPr/>
            </p:nvPicPr>
            <p:blipFill rotWithShape="1">
              <a:blip r:embed="rId6">
                <a:alphaModFix/>
              </a:blip>
              <a:srcRect b="0" l="0" r="0" t="0"/>
              <a:stretch/>
            </p:blipFill>
            <p:spPr>
              <a:xfrm>
                <a:off x="7086600" y="2244851"/>
                <a:ext cx="1676100" cy="1188599"/>
              </a:xfrm>
              <a:prstGeom prst="rect">
                <a:avLst/>
              </a:prstGeom>
              <a:noFill/>
              <a:ln>
                <a:noFill/>
              </a:ln>
            </p:spPr>
          </p:pic>
          <p:sp>
            <p:nvSpPr>
              <p:cNvPr id="176" name="Shape 176"/>
              <p:cNvSpPr txBox="1"/>
              <p:nvPr/>
            </p:nvSpPr>
            <p:spPr>
              <a:xfrm>
                <a:off x="7098467" y="3733800"/>
                <a:ext cx="1675500" cy="461700"/>
              </a:xfrm>
              <a:prstGeom prst="rect">
                <a:avLst/>
              </a:prstGeom>
              <a:solidFill>
                <a:srgbClr val="00FF00"/>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sp>
        <p:nvSpPr>
          <p:cNvPr id="177" name="Shape 177"/>
          <p:cNvSpPr txBox="1"/>
          <p:nvPr/>
        </p:nvSpPr>
        <p:spPr>
          <a:xfrm>
            <a:off x="1283300" y="4934400"/>
            <a:ext cx="6209700" cy="1923600"/>
          </a:xfrm>
          <a:prstGeom prst="rect">
            <a:avLst/>
          </a:prstGeom>
          <a:noFill/>
          <a:ln>
            <a:noFill/>
          </a:ln>
        </p:spPr>
        <p:txBody>
          <a:bodyPr anchorCtr="0" anchor="t" bIns="91425" lIns="91425" rIns="91425" tIns="91425">
            <a:noAutofit/>
          </a:bodyPr>
          <a:lstStyle/>
          <a:p>
            <a:pPr lvl="0" rtl="0">
              <a:spcBef>
                <a:spcPts val="0"/>
              </a:spcBef>
              <a:buClr>
                <a:schemeClr val="dk1"/>
              </a:buClr>
              <a:buFont typeface="Arial"/>
              <a:buNone/>
            </a:pPr>
            <a:r>
              <a:rPr lang="en-US">
                <a:solidFill>
                  <a:schemeClr val="dk1"/>
                </a:solidFill>
              </a:rPr>
              <a:t>Data access methods or services offered: Data are collected in near-real-time from nearly all Ocean Reference Stations and immediately made available on the Global Telecommunications System (GTS);  data are also made accessible at the Global Data Assembly Centers at NDBC and IFREMER via ftp.  Data available from THREDDS and OpenDAP at NDBC. </a:t>
            </a:r>
            <a:r>
              <a:rPr b="1" i="1" lang="en-US">
                <a:solidFill>
                  <a:schemeClr val="dk1"/>
                </a:solidFill>
              </a:rPr>
              <a:t>Limited services are available to help users retrieve datastreams.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idx="12" type="sldNum"/>
          </p:nvPr>
        </p:nvSpPr>
        <p:spPr>
          <a:xfrm>
            <a:off x="8936982" y="6597134"/>
            <a:ext cx="182700" cy="1848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
        <p:nvSpPr>
          <p:cNvPr id="187" name="Shape 187"/>
          <p:cNvSpPr txBox="1"/>
          <p:nvPr>
            <p:ph type="title"/>
          </p:nvPr>
        </p:nvSpPr>
        <p:spPr>
          <a:xfrm>
            <a:off x="36744" y="127660"/>
            <a:ext cx="9070500" cy="533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Calibri"/>
              <a:buNone/>
            </a:pPr>
            <a:r>
              <a:t/>
            </a:r>
            <a:endParaRPr b="1" i="0" sz="4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ct val="25000"/>
              <a:buFont typeface="Calibri"/>
              <a:buNone/>
            </a:pPr>
            <a:r>
              <a:rPr b="1" i="1" lang="en-US" sz="4000"/>
              <a:t>What’s your vision for OceanSITES?</a:t>
            </a:r>
          </a:p>
        </p:txBody>
      </p:sp>
      <p:grpSp>
        <p:nvGrpSpPr>
          <p:cNvPr id="188" name="Shape 188"/>
          <p:cNvGrpSpPr/>
          <p:nvPr/>
        </p:nvGrpSpPr>
        <p:grpSpPr>
          <a:xfrm>
            <a:off x="0" y="898712"/>
            <a:ext cx="9144000" cy="3771900"/>
            <a:chOff x="0" y="1905000"/>
            <a:chExt cx="9144000" cy="3771900"/>
          </a:xfrm>
        </p:grpSpPr>
        <p:sp>
          <p:nvSpPr>
            <p:cNvPr id="189" name="Shape 189"/>
            <p:cNvSpPr txBox="1"/>
            <p:nvPr/>
          </p:nvSpPr>
          <p:spPr>
            <a:xfrm>
              <a:off x="0" y="1905000"/>
              <a:ext cx="9144000" cy="3771900"/>
            </a:xfrm>
            <a:prstGeom prst="rect">
              <a:avLst/>
            </a:prstGeom>
            <a:solidFill>
              <a:srgbClr val="D6D6DF"/>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Font typeface="Arial"/>
                <a:buNone/>
              </a:pPr>
              <a:r>
                <a:t/>
              </a:r>
              <a:endParaRPr b="1" i="0" sz="2400" u="none" cap="none" strike="noStrike">
                <a:solidFill>
                  <a:srgbClr val="000000"/>
                </a:solidFill>
                <a:latin typeface="Arial"/>
                <a:ea typeface="Arial"/>
                <a:cs typeface="Arial"/>
                <a:sym typeface="Arial"/>
              </a:endParaRPr>
            </a:p>
          </p:txBody>
        </p:sp>
        <p:grpSp>
          <p:nvGrpSpPr>
            <p:cNvPr id="190" name="Shape 190"/>
            <p:cNvGrpSpPr/>
            <p:nvPr/>
          </p:nvGrpSpPr>
          <p:grpSpPr>
            <a:xfrm>
              <a:off x="228600" y="2705098"/>
              <a:ext cx="2101800" cy="1950648"/>
              <a:chOff x="152400" y="2244851"/>
              <a:chExt cx="2101800" cy="1950648"/>
            </a:xfrm>
          </p:grpSpPr>
          <p:sp>
            <p:nvSpPr>
              <p:cNvPr id="191" name="Shape 191"/>
              <p:cNvSpPr txBox="1"/>
              <p:nvPr/>
            </p:nvSpPr>
            <p:spPr>
              <a:xfrm>
                <a:off x="152400" y="3733800"/>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Discoverable</a:t>
                </a:r>
              </a:p>
            </p:txBody>
          </p:sp>
          <p:pic>
            <p:nvPicPr>
              <p:cNvPr id="192" name="Shape 192"/>
              <p:cNvPicPr preferRelativeResize="0"/>
              <p:nvPr/>
            </p:nvPicPr>
            <p:blipFill rotWithShape="1">
              <a:blip r:embed="rId3">
                <a:alphaModFix/>
              </a:blip>
              <a:srcRect b="6666" l="8892" r="6662" t="4444"/>
              <a:stretch/>
            </p:blipFill>
            <p:spPr>
              <a:xfrm>
                <a:off x="699516" y="2244851"/>
                <a:ext cx="1129200" cy="1188599"/>
              </a:xfrm>
              <a:prstGeom prst="rect">
                <a:avLst/>
              </a:prstGeom>
              <a:noFill/>
              <a:ln>
                <a:noFill/>
              </a:ln>
            </p:spPr>
          </p:pic>
        </p:grpSp>
        <p:sp>
          <p:nvSpPr>
            <p:cNvPr id="193" name="Shape 193"/>
            <p:cNvSpPr txBox="1"/>
            <p:nvPr/>
          </p:nvSpPr>
          <p:spPr>
            <a:xfrm>
              <a:off x="1342025" y="2041712"/>
              <a:ext cx="6718500" cy="4617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for </a:t>
              </a:r>
              <a:r>
                <a:rPr b="1" lang="en-US" sz="2400">
                  <a:solidFill>
                    <a:srgbClr val="CC0000"/>
                  </a:solidFill>
                </a:rPr>
                <a:t>some key</a:t>
              </a:r>
              <a:r>
                <a:rPr b="1" i="0" lang="en-US" sz="2400" u="none" cap="none" strike="noStrike">
                  <a:solidFill>
                    <a:srgbClr val="000000"/>
                  </a:solidFill>
                  <a:latin typeface="Arial"/>
                  <a:ea typeface="Arial"/>
                  <a:cs typeface="Arial"/>
                  <a:sym typeface="Arial"/>
                </a:rPr>
                <a:t> users and applications.</a:t>
              </a:r>
            </a:p>
          </p:txBody>
        </p:sp>
        <p:grpSp>
          <p:nvGrpSpPr>
            <p:cNvPr id="194" name="Shape 194"/>
            <p:cNvGrpSpPr/>
            <p:nvPr/>
          </p:nvGrpSpPr>
          <p:grpSpPr>
            <a:xfrm>
              <a:off x="2634423" y="2705098"/>
              <a:ext cx="2101800" cy="1950651"/>
              <a:chOff x="2558223" y="2244851"/>
              <a:chExt cx="2101800" cy="1950651"/>
            </a:xfrm>
          </p:grpSpPr>
          <p:pic>
            <p:nvPicPr>
              <p:cNvPr id="195" name="Shape 195"/>
              <p:cNvPicPr preferRelativeResize="0"/>
              <p:nvPr/>
            </p:nvPicPr>
            <p:blipFill rotWithShape="1">
              <a:blip r:embed="rId4">
                <a:alphaModFix/>
              </a:blip>
              <a:srcRect b="0" l="0" r="0" t="0"/>
              <a:stretch/>
            </p:blipFill>
            <p:spPr>
              <a:xfrm>
                <a:off x="2646456" y="2244851"/>
                <a:ext cx="1660499" cy="1188599"/>
              </a:xfrm>
              <a:prstGeom prst="rect">
                <a:avLst/>
              </a:prstGeom>
              <a:noFill/>
              <a:ln>
                <a:noFill/>
              </a:ln>
            </p:spPr>
          </p:pic>
          <p:sp>
            <p:nvSpPr>
              <p:cNvPr id="196" name="Shape 196"/>
              <p:cNvSpPr txBox="1"/>
              <p:nvPr/>
            </p:nvSpPr>
            <p:spPr>
              <a:xfrm>
                <a:off x="2558223" y="3733802"/>
                <a:ext cx="21018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Accessible</a:t>
                </a:r>
              </a:p>
            </p:txBody>
          </p:sp>
        </p:grpSp>
        <p:grpSp>
          <p:nvGrpSpPr>
            <p:cNvPr id="197" name="Shape 197"/>
            <p:cNvGrpSpPr/>
            <p:nvPr/>
          </p:nvGrpSpPr>
          <p:grpSpPr>
            <a:xfrm>
              <a:off x="5223771" y="2705098"/>
              <a:ext cx="1194600" cy="1950648"/>
              <a:chOff x="5147571" y="2244851"/>
              <a:chExt cx="1194600" cy="1950648"/>
            </a:xfrm>
          </p:grpSpPr>
          <p:pic>
            <p:nvPicPr>
              <p:cNvPr id="198" name="Shape 198"/>
              <p:cNvPicPr preferRelativeResize="0"/>
              <p:nvPr/>
            </p:nvPicPr>
            <p:blipFill rotWithShape="1">
              <a:blip r:embed="rId5">
                <a:alphaModFix/>
              </a:blip>
              <a:srcRect b="12485" l="16668" r="16655" t="4167"/>
              <a:stretch/>
            </p:blipFill>
            <p:spPr>
              <a:xfrm>
                <a:off x="5312664" y="2244851"/>
                <a:ext cx="951000" cy="1188599"/>
              </a:xfrm>
              <a:prstGeom prst="rect">
                <a:avLst/>
              </a:prstGeom>
              <a:noFill/>
              <a:ln>
                <a:noFill/>
              </a:ln>
            </p:spPr>
          </p:pic>
          <p:sp>
            <p:nvSpPr>
              <p:cNvPr id="199" name="Shape 199"/>
              <p:cNvSpPr txBox="1"/>
              <p:nvPr/>
            </p:nvSpPr>
            <p:spPr>
              <a:xfrm>
                <a:off x="5147571" y="3733800"/>
                <a:ext cx="11946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Usable</a:t>
                </a:r>
              </a:p>
            </p:txBody>
          </p:sp>
        </p:grpSp>
        <p:grpSp>
          <p:nvGrpSpPr>
            <p:cNvPr id="200" name="Shape 200"/>
            <p:cNvGrpSpPr/>
            <p:nvPr/>
          </p:nvGrpSpPr>
          <p:grpSpPr>
            <a:xfrm>
              <a:off x="7162800" y="2705098"/>
              <a:ext cx="1687367" cy="1950648"/>
              <a:chOff x="7086600" y="2244851"/>
              <a:chExt cx="1687367" cy="1950648"/>
            </a:xfrm>
          </p:grpSpPr>
          <p:pic>
            <p:nvPicPr>
              <p:cNvPr id="201" name="Shape 201"/>
              <p:cNvPicPr preferRelativeResize="0"/>
              <p:nvPr/>
            </p:nvPicPr>
            <p:blipFill rotWithShape="1">
              <a:blip r:embed="rId6">
                <a:alphaModFix/>
              </a:blip>
              <a:srcRect b="0" l="0" r="0" t="0"/>
              <a:stretch/>
            </p:blipFill>
            <p:spPr>
              <a:xfrm>
                <a:off x="7086600" y="2244851"/>
                <a:ext cx="1676100" cy="1188599"/>
              </a:xfrm>
              <a:prstGeom prst="rect">
                <a:avLst/>
              </a:prstGeom>
              <a:noFill/>
              <a:ln>
                <a:noFill/>
              </a:ln>
            </p:spPr>
          </p:pic>
          <p:sp>
            <p:nvSpPr>
              <p:cNvPr id="202" name="Shape 202"/>
              <p:cNvSpPr txBox="1"/>
              <p:nvPr/>
            </p:nvSpPr>
            <p:spPr>
              <a:xfrm>
                <a:off x="7098467" y="3733800"/>
                <a:ext cx="1675500" cy="4617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0" lang="en-US" sz="2400" u="none" cap="none" strike="noStrike">
                    <a:solidFill>
                      <a:srgbClr val="000000"/>
                    </a:solidFill>
                    <a:latin typeface="Arial"/>
                    <a:ea typeface="Arial"/>
                    <a:cs typeface="Arial"/>
                    <a:sym typeface="Arial"/>
                  </a:rPr>
                  <a:t>Preserved</a:t>
                </a:r>
              </a:p>
            </p:txBody>
          </p:sp>
        </p:grpSp>
      </p:grpSp>
      <p:cxnSp>
        <p:nvCxnSpPr>
          <p:cNvPr id="203" name="Shape 203"/>
          <p:cNvCxnSpPr/>
          <p:nvPr/>
        </p:nvCxnSpPr>
        <p:spPr>
          <a:xfrm>
            <a:off x="2376675" y="4696075"/>
            <a:ext cx="458100" cy="372300"/>
          </a:xfrm>
          <a:prstGeom prst="straightConnector1">
            <a:avLst/>
          </a:prstGeom>
          <a:noFill/>
          <a:ln cap="flat" cmpd="sng" w="76200">
            <a:solidFill>
              <a:schemeClr val="dk2"/>
            </a:solidFill>
            <a:prstDash val="solid"/>
            <a:round/>
            <a:headEnd len="lg" w="lg" type="none"/>
            <a:tailEnd len="lg" w="lg" type="none"/>
          </a:ln>
        </p:spPr>
      </p:cxnSp>
      <p:sp>
        <p:nvSpPr>
          <p:cNvPr id="204" name="Shape 204"/>
          <p:cNvSpPr txBox="1"/>
          <p:nvPr/>
        </p:nvSpPr>
        <p:spPr>
          <a:xfrm>
            <a:off x="1660825" y="4908275"/>
            <a:ext cx="2076000" cy="472500"/>
          </a:xfrm>
          <a:prstGeom prst="rect">
            <a:avLst/>
          </a:prstGeom>
          <a:noFill/>
          <a:ln>
            <a:noFill/>
          </a:ln>
        </p:spPr>
        <p:txBody>
          <a:bodyPr anchorCtr="0" anchor="t" bIns="91425" lIns="91425" rIns="91425" tIns="91425">
            <a:noAutofit/>
          </a:bodyPr>
          <a:lstStyle/>
          <a:p>
            <a:pPr lvl="0" rtl="0">
              <a:spcBef>
                <a:spcPts val="0"/>
              </a:spcBef>
              <a:buNone/>
            </a:pPr>
            <a:r>
              <a:rPr b="1" lang="en-US" sz="2400"/>
              <a:t>your KEY</a:t>
            </a:r>
          </a:p>
        </p:txBody>
      </p:sp>
      <p:sp>
        <p:nvSpPr>
          <p:cNvPr id="205" name="Shape 205"/>
          <p:cNvSpPr txBox="1"/>
          <p:nvPr/>
        </p:nvSpPr>
        <p:spPr>
          <a:xfrm>
            <a:off x="341250" y="3748600"/>
            <a:ext cx="8461500" cy="2708400"/>
          </a:xfrm>
          <a:prstGeom prst="rect">
            <a:avLst/>
          </a:prstGeom>
          <a:solidFill>
            <a:srgbClr val="3C78D8"/>
          </a:solidFill>
          <a:ln>
            <a:noFill/>
          </a:ln>
        </p:spPr>
        <p:txBody>
          <a:bodyPr anchorCtr="0" anchor="t" bIns="91425" lIns="91425" rIns="91425" tIns="91425">
            <a:noAutofit/>
          </a:bodyPr>
          <a:lstStyle/>
          <a:p>
            <a:pPr lvl="0" rtl="0">
              <a:spcBef>
                <a:spcPts val="0"/>
              </a:spcBef>
              <a:buNone/>
            </a:pPr>
            <a:r>
              <a:rPr lang="en-US" sz="2400"/>
              <a:t>WHO do you think can use the data?</a:t>
            </a:r>
          </a:p>
          <a:p>
            <a:pPr lvl="0" rtl="0">
              <a:spcBef>
                <a:spcPts val="0"/>
              </a:spcBef>
              <a:buNone/>
            </a:pPr>
            <a:r>
              <a:rPr lang="en-US" sz="2400"/>
              <a:t>WHAT makes the data unique/ valuable?</a:t>
            </a:r>
          </a:p>
          <a:p>
            <a:pPr lvl="0" rtl="0">
              <a:spcBef>
                <a:spcPts val="0"/>
              </a:spcBef>
              <a:buNone/>
            </a:pPr>
            <a:r>
              <a:rPr lang="en-US" sz="2400"/>
              <a:t>WHERE do you discover/access/use data yourself (or your students, or your colleagues)? </a:t>
            </a:r>
          </a:p>
          <a:p>
            <a:pPr lvl="0" rtl="0">
              <a:spcBef>
                <a:spcPts val="0"/>
              </a:spcBef>
              <a:buNone/>
            </a:pPr>
            <a:r>
              <a:rPr lang="en-US" sz="2400"/>
              <a:t>HOW do potential users want to get that data?</a:t>
            </a:r>
          </a:p>
          <a:p>
            <a:pPr lvl="0" rtl="0">
              <a:spcBef>
                <a:spcPts val="0"/>
              </a:spcBef>
              <a:buNone/>
            </a:pPr>
            <a:r>
              <a:t/>
            </a:r>
            <a:endParaRPr sz="2400"/>
          </a:p>
          <a:p>
            <a:pPr lvl="0" rtl="0">
              <a:spcBef>
                <a:spcPts val="0"/>
              </a:spcBef>
              <a:buNone/>
            </a:pPr>
            <a:r>
              <a:rPr lang="en-US" sz="2400"/>
              <a:t>WHY are you doing this?</a:t>
            </a:r>
            <a:r>
              <a:rPr lang="en-US"/>
              <a:t>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pic>
        <p:nvPicPr>
          <p:cNvPr id="211" name="Shape 211"/>
          <p:cNvPicPr preferRelativeResize="0"/>
          <p:nvPr/>
        </p:nvPicPr>
        <p:blipFill>
          <a:blip r:embed="rId3">
            <a:alphaModFix/>
          </a:blip>
          <a:stretch>
            <a:fillRect/>
          </a:stretch>
        </p:blipFill>
        <p:spPr>
          <a:xfrm>
            <a:off x="2158750" y="381000"/>
            <a:ext cx="4552950" cy="6096000"/>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457200" y="274637"/>
            <a:ext cx="8229600" cy="11430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lang="en-US"/>
              <a:t>Well on the Way</a:t>
            </a:r>
          </a:p>
        </p:txBody>
      </p:sp>
      <p:sp>
        <p:nvSpPr>
          <p:cNvPr id="218" name="Shape 218"/>
          <p:cNvSpPr txBox="1"/>
          <p:nvPr>
            <p:ph idx="1" type="body"/>
          </p:nvPr>
        </p:nvSpPr>
        <p:spPr>
          <a:xfrm>
            <a:off x="146350" y="1295400"/>
            <a:ext cx="8886000" cy="4526100"/>
          </a:xfrm>
          <a:prstGeom prst="rect">
            <a:avLst/>
          </a:prstGeom>
          <a:noFill/>
          <a:ln>
            <a:noFill/>
          </a:ln>
        </p:spPr>
        <p:txBody>
          <a:bodyPr anchorCtr="0" anchor="t" bIns="91425" lIns="91425" rIns="91425" tIns="91425">
            <a:noAutofit/>
          </a:bodyPr>
          <a:lstStyle/>
          <a:p>
            <a:pPr indent="-139700" lvl="0" marL="342900" marR="0" rtl="0" algn="l">
              <a:lnSpc>
                <a:spcPct val="100000"/>
              </a:lnSpc>
              <a:spcBef>
                <a:spcPts val="0"/>
              </a:spcBef>
              <a:spcAft>
                <a:spcPts val="0"/>
              </a:spcAft>
              <a:buClr>
                <a:schemeClr val="dk1"/>
              </a:buClr>
              <a:buSzPct val="100000"/>
              <a:buFont typeface="Arial"/>
              <a:buChar char="•"/>
            </a:pPr>
            <a:r>
              <a:rPr lang="en-US"/>
              <a:t>Long term effort and mature data model; decisions to use standards sets you up well</a:t>
            </a:r>
          </a:p>
          <a:p>
            <a:pPr indent="-139700" lvl="0" marL="342900" marR="0" rtl="0" algn="l">
              <a:lnSpc>
                <a:spcPct val="100000"/>
              </a:lnSpc>
              <a:spcBef>
                <a:spcPts val="640"/>
              </a:spcBef>
              <a:spcAft>
                <a:spcPts val="0"/>
              </a:spcAft>
              <a:buClr>
                <a:schemeClr val="dk1"/>
              </a:buClr>
              <a:buSzPct val="100000"/>
              <a:buFont typeface="Arial"/>
              <a:buChar char="•"/>
            </a:pPr>
            <a:r>
              <a:rPr lang="en-US"/>
              <a:t>good conversations this week - identify your users and address their needs; identify your wants and what you can do to help acheive them</a:t>
            </a:r>
          </a:p>
          <a:p>
            <a:pPr indent="-139700" lvl="0" marL="342900" marR="0" rtl="0" algn="l">
              <a:lnSpc>
                <a:spcPct val="100000"/>
              </a:lnSpc>
              <a:spcBef>
                <a:spcPts val="640"/>
              </a:spcBef>
              <a:spcAft>
                <a:spcPts val="0"/>
              </a:spcAft>
              <a:buClr>
                <a:schemeClr val="dk1"/>
              </a:buClr>
              <a:buSzPct val="100000"/>
              <a:buFont typeface="Arial"/>
              <a:buChar char="•"/>
            </a:pPr>
            <a:r>
              <a:rPr lang="en-US"/>
              <a:t>Build upon what’s been done - next steps should be driven by your priorities</a:t>
            </a:r>
          </a:p>
          <a:p>
            <a:pPr indent="-139700" lvl="0" marL="342900" marR="0" rtl="0" algn="l">
              <a:lnSpc>
                <a:spcPct val="100000"/>
              </a:lnSpc>
              <a:spcBef>
                <a:spcPts val="640"/>
              </a:spcBef>
              <a:spcAft>
                <a:spcPts val="0"/>
              </a:spcAft>
              <a:buClr>
                <a:schemeClr val="dk1"/>
              </a:buClr>
              <a:buSzPct val="100000"/>
              <a:buFont typeface="Arial"/>
              <a:buChar char="•"/>
            </a:pPr>
            <a:r>
              <a:rPr lang="en-US"/>
              <a:t>International effort presents opportunities and challenges</a:t>
            </a:r>
          </a:p>
          <a:p>
            <a:pPr indent="-139700" lvl="0" marL="342900" marR="0" rtl="0" algn="l">
              <a:lnSpc>
                <a:spcPct val="100000"/>
              </a:lnSpc>
              <a:spcBef>
                <a:spcPts val="640"/>
              </a:spcBef>
              <a:spcAft>
                <a:spcPts val="0"/>
              </a:spcAft>
              <a:buClr>
                <a:schemeClr val="dk1"/>
              </a:buClr>
              <a:buSzPct val="100000"/>
              <a:buFont typeface="Arial"/>
              <a:buChar char="•"/>
            </a:pPr>
            <a:r>
              <a:rPr lang="en-US"/>
              <a:t>Love your data? Love your metadata</a:t>
            </a:r>
          </a:p>
          <a:p>
            <a:pPr indent="0" lvl="0" marL="0" marR="0" rtl="0" algn="l">
              <a:lnSpc>
                <a:spcPct val="100000"/>
              </a:lnSpc>
              <a:spcBef>
                <a:spcPts val="640"/>
              </a:spcBef>
              <a:spcAft>
                <a:spcPts val="0"/>
              </a:spcAft>
              <a:buNone/>
            </a:pPr>
            <a:r>
              <a:rPr b="0" i="0" lang="en-US" sz="3200" u="none" cap="none" strike="noStrike">
                <a:solidFill>
                  <a:schemeClr val="dk1"/>
                </a:solidFill>
                <a:latin typeface="Calibri"/>
                <a:ea typeface="Calibri"/>
                <a:cs typeface="Calibri"/>
                <a:sym typeface="Calibri"/>
              </a:rPr>
              <a: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x="0" y="0"/>
          <a:ext cx="0" cy="0"/>
          <a:chOff x="0" y="0"/>
          <a:chExt cx="0" cy="0"/>
        </a:xfrm>
      </p:grpSpPr>
      <p:sp>
        <p:nvSpPr>
          <p:cNvPr id="223" name="Shape 223"/>
          <p:cNvSpPr txBox="1"/>
          <p:nvPr>
            <p:ph type="title"/>
          </p:nvPr>
        </p:nvSpPr>
        <p:spPr>
          <a:xfrm>
            <a:off x="0" y="0"/>
            <a:ext cx="8229600" cy="11430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chemeClr val="dk1"/>
              </a:buClr>
              <a:buSzPct val="25000"/>
              <a:buFont typeface="Calibri"/>
              <a:buNone/>
            </a:pPr>
            <a:r>
              <a:rPr b="0" i="0" lang="en-US" sz="4400" u="none" cap="none" strike="noStrike">
                <a:solidFill>
                  <a:schemeClr val="dk1"/>
                </a:solidFill>
                <a:latin typeface="Calibri"/>
                <a:ea typeface="Calibri"/>
                <a:cs typeface="Calibri"/>
                <a:sym typeface="Calibri"/>
              </a:rPr>
              <a:t>Where we are and what’s next</a:t>
            </a:r>
          </a:p>
        </p:txBody>
      </p:sp>
      <p:sp>
        <p:nvSpPr>
          <p:cNvPr id="224" name="Shape 224"/>
          <p:cNvSpPr txBox="1"/>
          <p:nvPr>
            <p:ph idx="1" type="body"/>
          </p:nvPr>
        </p:nvSpPr>
        <p:spPr>
          <a:xfrm>
            <a:off x="457200" y="990600"/>
            <a:ext cx="8229600" cy="4526100"/>
          </a:xfrm>
          <a:prstGeom prst="rect">
            <a:avLst/>
          </a:prstGeom>
          <a:noFill/>
          <a:ln>
            <a:noFill/>
          </a:ln>
        </p:spPr>
        <p:txBody>
          <a:bodyPr anchorCtr="0" anchor="t" bIns="91425" lIns="91425" rIns="91425" tIns="91425">
            <a:noAutofit/>
          </a:bodyPr>
          <a:lstStyle/>
          <a:p>
            <a:pPr indent="-139700" lvl="0" marL="3429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Initial Data Management Plans for six systems on file (soon public)</a:t>
            </a:r>
          </a:p>
          <a:p>
            <a:pPr indent="-107950" lvl="1" marL="742950" marR="0" rtl="0" algn="l">
              <a:lnSpc>
                <a:spcPct val="100000"/>
              </a:lnSpc>
              <a:spcBef>
                <a:spcPts val="56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Projects are spending between </a:t>
            </a:r>
            <a:r>
              <a:rPr b="1" i="0" lang="en-US" sz="2800" u="none" cap="none" strike="noStrike">
                <a:solidFill>
                  <a:schemeClr val="dk1"/>
                </a:solidFill>
                <a:latin typeface="Calibri"/>
                <a:ea typeface="Calibri"/>
                <a:cs typeface="Calibri"/>
                <a:sym typeface="Calibri"/>
              </a:rPr>
              <a:t>2% and 21% </a:t>
            </a:r>
            <a:r>
              <a:rPr b="0" i="0" lang="en-US" sz="2800" u="none" cap="none" strike="noStrike">
                <a:solidFill>
                  <a:schemeClr val="dk1"/>
                </a:solidFill>
                <a:latin typeface="Calibri"/>
                <a:ea typeface="Calibri"/>
                <a:cs typeface="Calibri"/>
                <a:sym typeface="Calibri"/>
              </a:rPr>
              <a:t>of resources on data management</a:t>
            </a:r>
          </a:p>
          <a:p>
            <a:pPr indent="-107950" lvl="1" marL="742950" marR="0" rtl="0" algn="l">
              <a:lnSpc>
                <a:spcPct val="100000"/>
              </a:lnSpc>
              <a:spcBef>
                <a:spcPts val="56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Meeting metadata requirements; Getting data registered in noaa.data.gov</a:t>
            </a:r>
          </a:p>
          <a:p>
            <a:pPr indent="-107950" lvl="1" marL="742950" marR="0" rtl="0" algn="l">
              <a:lnSpc>
                <a:spcPct val="100000"/>
              </a:lnSpc>
              <a:spcBef>
                <a:spcPts val="56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Harnessing the results (better dissemination)</a:t>
            </a:r>
          </a:p>
          <a:p>
            <a:pPr indent="-107950" lvl="1" marL="742950" marR="0" rtl="0" algn="l">
              <a:lnSpc>
                <a:spcPct val="100000"/>
              </a:lnSpc>
              <a:spcBef>
                <a:spcPts val="56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Grants-generated data</a:t>
            </a:r>
          </a:p>
          <a:p>
            <a:pPr indent="-107950" lvl="1" marL="742950" marR="0" rtl="0" algn="l">
              <a:lnSpc>
                <a:spcPct val="100000"/>
              </a:lnSpc>
              <a:spcBef>
                <a:spcPts val="56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Online access formats need more standardization – build on good examples</a:t>
            </a:r>
          </a:p>
          <a:p>
            <a:pPr indent="-76200" lvl="2" marL="1143000" marR="0" rtl="0" algn="l">
              <a:lnSpc>
                <a:spcPct val="10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UAF- Unified Access Framework (TDS/CF/NetCDF)</a:t>
            </a:r>
          </a:p>
          <a:p>
            <a:pPr indent="-76200" lvl="2" marL="1143000" marR="0" rtl="0" algn="l">
              <a:lnSpc>
                <a:spcPct val="100000"/>
              </a:lnSpc>
              <a:spcBef>
                <a:spcPts val="480"/>
              </a:spcBef>
              <a:spcAft>
                <a:spcPts val="0"/>
              </a:spcAft>
              <a:buClr>
                <a:schemeClr val="dk1"/>
              </a:buClr>
              <a:buSzPct val="100000"/>
              <a:buFont typeface="Arial"/>
              <a:buChar char="•"/>
            </a:pPr>
            <a:r>
              <a:rPr b="0" i="0" lang="en-US" sz="1600" u="sng" cap="none" strike="noStrike">
                <a:solidFill>
                  <a:schemeClr val="hlink"/>
                </a:solidFill>
                <a:latin typeface="Calibri"/>
                <a:ea typeface="Calibri"/>
                <a:cs typeface="Calibri"/>
                <a:sym typeface="Calibri"/>
                <a:hlinkClick r:id="rId3"/>
              </a:rPr>
              <a:t>https://geo-ide.noaa.gov/</a:t>
            </a:r>
            <a:r>
              <a:rPr b="0" i="0" lang="en-US" sz="1600" u="none" cap="none" strike="noStrike">
                <a:solidFill>
                  <a:schemeClr val="dk1"/>
                </a:solidFill>
                <a:latin typeface="Calibri"/>
                <a:ea typeface="Calibri"/>
                <a:cs typeface="Calibri"/>
                <a:sym typeface="Calibri"/>
              </a:rPr>
              <a:t> </a:t>
            </a:r>
          </a:p>
          <a:p>
            <a:pPr indent="-139700" lvl="0" marL="342900" marR="0" rtl="0" algn="l">
              <a:lnSpc>
                <a:spcPct val="100000"/>
              </a:lnSpc>
              <a:spcBef>
                <a:spcPts val="640"/>
              </a:spcBef>
              <a:spcAft>
                <a:spcPts val="0"/>
              </a:spcAft>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Office Theme">
  <a:themeElements>
    <a:clrScheme name="Urban">
      <a:dk1>
        <a:srgbClr val="000000"/>
      </a:dk1>
      <a:lt1>
        <a:srgbClr val="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